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2" r:id="rId3"/>
    <p:sldMasterId id="2147483775" r:id="rId4"/>
    <p:sldMasterId id="2147483791" r:id="rId5"/>
    <p:sldMasterId id="2147483804" r:id="rId6"/>
    <p:sldMasterId id="2147483817" r:id="rId7"/>
  </p:sldMasterIdLst>
  <p:notesMasterIdLst>
    <p:notesMasterId r:id="rId21"/>
  </p:notesMasterIdLst>
  <p:handoutMasterIdLst>
    <p:handoutMasterId r:id="rId22"/>
  </p:handoutMasterIdLst>
  <p:sldIdLst>
    <p:sldId id="378" r:id="rId8"/>
    <p:sldId id="341" r:id="rId9"/>
    <p:sldId id="360" r:id="rId10"/>
    <p:sldId id="371" r:id="rId11"/>
    <p:sldId id="372" r:id="rId12"/>
    <p:sldId id="373" r:id="rId13"/>
    <p:sldId id="363" r:id="rId14"/>
    <p:sldId id="355" r:id="rId15"/>
    <p:sldId id="374" r:id="rId16"/>
    <p:sldId id="379" r:id="rId17"/>
    <p:sldId id="376" r:id="rId18"/>
    <p:sldId id="380" r:id="rId19"/>
    <p:sldId id="365" r:id="rId20"/>
  </p:sldIdLst>
  <p:sldSz cx="12192000" cy="6858000"/>
  <p:notesSz cx="10018713" cy="6888163"/>
  <p:defaultTextStyle>
    <a:defPPr>
      <a:defRPr lang="ru-RU"/>
    </a:defPPr>
    <a:lvl1pPr marL="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684531C-7A99-4895-82B2-9AC6E6F7F9DC}">
          <p14:sldIdLst>
            <p14:sldId id="378"/>
            <p14:sldId id="341"/>
            <p14:sldId id="360"/>
            <p14:sldId id="371"/>
            <p14:sldId id="372"/>
            <p14:sldId id="373"/>
            <p14:sldId id="363"/>
            <p14:sldId id="355"/>
            <p14:sldId id="374"/>
            <p14:sldId id="379"/>
            <p14:sldId id="376"/>
            <p14:sldId id="380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66FF"/>
    <a:srgbClr val="CC00CC"/>
    <a:srgbClr val="660066"/>
    <a:srgbClr val="CC99FF"/>
    <a:srgbClr val="660033"/>
    <a:srgbClr val="1B328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>
        <p:scale>
          <a:sx n="110" d="100"/>
          <a:sy n="110" d="100"/>
        </p:scale>
        <p:origin x="-450" y="-240"/>
      </p:cViewPr>
      <p:guideLst>
        <p:guide orient="horz" pos="2160"/>
        <p:guide pos="384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 /><Relationship Id="rId13" Type="http://schemas.openxmlformats.org/officeDocument/2006/relationships/slide" Target="slides/slide6.xml" /><Relationship Id="rId18" Type="http://schemas.openxmlformats.org/officeDocument/2006/relationships/slide" Target="slides/slide11.xml" /><Relationship Id="rId26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21" Type="http://schemas.openxmlformats.org/officeDocument/2006/relationships/notesMaster" Target="notesMasters/notesMaster1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5.xml" /><Relationship Id="rId17" Type="http://schemas.openxmlformats.org/officeDocument/2006/relationships/slide" Target="slides/slide10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9.xml" /><Relationship Id="rId20" Type="http://schemas.openxmlformats.org/officeDocument/2006/relationships/slide" Target="slides/slide13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4.xml" /><Relationship Id="rId24" Type="http://schemas.openxmlformats.org/officeDocument/2006/relationships/viewProps" Target="view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8.xml" /><Relationship Id="rId23" Type="http://schemas.openxmlformats.org/officeDocument/2006/relationships/presProps" Target="presProps.xml" /><Relationship Id="rId10" Type="http://schemas.openxmlformats.org/officeDocument/2006/relationships/slide" Target="slides/slide3.xml" /><Relationship Id="rId19" Type="http://schemas.openxmlformats.org/officeDocument/2006/relationships/slide" Target="slides/slide12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2.xml" /><Relationship Id="rId14" Type="http://schemas.openxmlformats.org/officeDocument/2006/relationships/slide" Target="slides/slide7.xml" /><Relationship Id="rId22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wnloads\&#1089;&#1090;&#1072;&#1090;&#1080;&#1089;&#1090;&#1080;&#1082;&#1072;%20&#1056;&#1069;&#1064;_16.02.2022_09-20.xlsx" TargetMode="External" /><Relationship Id="rId1" Type="http://schemas.openxmlformats.org/officeDocument/2006/relationships/themeOverride" Target="../theme/themeOverride1.xml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организаций, создавших мероприятия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7800</c:v>
                </c:pt>
                <c:pt idx="1">
                  <c:v>8694</c:v>
                </c:pt>
                <c:pt idx="2">
                  <c:v>12905</c:v>
                </c:pt>
                <c:pt idx="3">
                  <c:v>19905</c:v>
                </c:pt>
                <c:pt idx="4">
                  <c:v>24134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AE-D543-A7D9-990A041F1E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учителей, создавших работы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18223</c:v>
                </c:pt>
                <c:pt idx="1">
                  <c:v>21214</c:v>
                </c:pt>
                <c:pt idx="2">
                  <c:v>34658</c:v>
                </c:pt>
                <c:pt idx="3">
                  <c:v>77722</c:v>
                </c:pt>
                <c:pt idx="4">
                  <c:v>112310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AE-D543-A7D9-990A041F1E22}"/>
            </c:ext>
          </c:extLst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AE-D543-A7D9-990A041F1E22}"/>
            </c:ext>
          </c:extLst>
        </c:ser>
        <c:ser>
          <c:idx val="3"/>
          <c:order val="3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1  сентября</c:v>
                </c:pt>
                <c:pt idx="1">
                  <c:v>14 ноября</c:v>
                </c:pt>
                <c:pt idx="2">
                  <c:v>14 декабря</c:v>
                </c:pt>
                <c:pt idx="3">
                  <c:v>20 января</c:v>
                </c:pt>
                <c:pt idx="4">
                  <c:v>15 февраля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AE-D543-A7D9-990A041F1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83456"/>
        <c:axId val="40985728"/>
      </c:barChart>
      <c:catAx>
        <c:axId val="33283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0985728"/>
        <c:crosses val="autoZero"/>
        <c:auto val="1"/>
        <c:lblAlgn val="ctr"/>
        <c:lblOffset val="100"/>
        <c:noMultiLvlLbl val="0"/>
      </c:catAx>
      <c:valAx>
        <c:axId val="4098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3283456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8117125984252"/>
          <c:y val="6.3964993604515644E-2"/>
          <c:w val="0.32188284781238669"/>
          <c:h val="0.44821681160549803"/>
        </c:manualLayout>
      </c:layout>
      <c:overlay val="0"/>
      <c:txPr>
        <a:bodyPr/>
        <a:lstStyle/>
        <a:p>
          <a:pPr algn="just"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выполнения диагностических работ по уровням </a:t>
            </a:r>
            <a:r>
              <a:rPr lang="ru-RU" sz="14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endPara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(%)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Лист1!$B$18</c:f>
              <c:strCache>
                <c:ptCount val="1"/>
                <c:pt idx="0">
                  <c:v>недостаточный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Лист1!$C$18:$G$18</c:f>
              <c:numCache>
                <c:formatCode>0</c:formatCode>
                <c:ptCount val="5"/>
                <c:pt idx="0">
                  <c:v>18.979391560353282</c:v>
                </c:pt>
                <c:pt idx="1">
                  <c:v>12.340468294643754</c:v>
                </c:pt>
                <c:pt idx="2">
                  <c:v>14.281533508925961</c:v>
                </c:pt>
                <c:pt idx="3">
                  <c:v>6.5255369437878938</c:v>
                </c:pt>
                <c:pt idx="4">
                  <c:v>5.6656346749225994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1-7540-BCB5-B63E276110D5}"/>
            </c:ext>
          </c:extLst>
        </c:ser>
        <c:ser>
          <c:idx val="1"/>
          <c:order val="1"/>
          <c:tx>
            <c:strRef>
              <c:f>Лист1!$B$19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Лист1!$C$19:$G$19</c:f>
              <c:numCache>
                <c:formatCode>0</c:formatCode>
                <c:ptCount val="5"/>
                <c:pt idx="0">
                  <c:v>23.886162904808636</c:v>
                </c:pt>
                <c:pt idx="1">
                  <c:v>16.943020801929446</c:v>
                </c:pt>
                <c:pt idx="2">
                  <c:v>28.172861184274709</c:v>
                </c:pt>
                <c:pt idx="3">
                  <c:v>15.64073579282705</c:v>
                </c:pt>
                <c:pt idx="4">
                  <c:v>16.480908152734777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1-7540-BCB5-B63E276110D5}"/>
            </c:ext>
          </c:extLst>
        </c:ser>
        <c:ser>
          <c:idx val="2"/>
          <c:order val="2"/>
          <c:tx>
            <c:strRef>
              <c:f>Лист1!$B$20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Лист1!$C$20:$G$20</c:f>
              <c:numCache>
                <c:formatCode>0</c:formatCode>
                <c:ptCount val="5"/>
                <c:pt idx="0">
                  <c:v>32.178606476938178</c:v>
                </c:pt>
                <c:pt idx="1">
                  <c:v>35.353230831072246</c:v>
                </c:pt>
                <c:pt idx="2">
                  <c:v>34.884401521802737</c:v>
                </c:pt>
                <c:pt idx="3">
                  <c:v>27.530572397492548</c:v>
                </c:pt>
                <c:pt idx="4">
                  <c:v>37.11042311661506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1-7540-BCB5-B63E276110D5}"/>
            </c:ext>
          </c:extLst>
        </c:ser>
        <c:ser>
          <c:idx val="3"/>
          <c:order val="3"/>
          <c:tx>
            <c:strRef>
              <c:f>Лист1!$B$21</c:f>
              <c:strCache>
                <c:ptCount val="1"/>
                <c:pt idx="0">
                  <c:v>повышенный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Лист1!$C$21:$G$21</c:f>
              <c:numCache>
                <c:formatCode>0</c:formatCode>
                <c:ptCount val="5"/>
                <c:pt idx="0">
                  <c:v>13.032384690873405</c:v>
                </c:pt>
                <c:pt idx="1">
                  <c:v>21.274243794593509</c:v>
                </c:pt>
                <c:pt idx="2">
                  <c:v>18.895717490976487</c:v>
                </c:pt>
                <c:pt idx="3">
                  <c:v>33.367588120439841</c:v>
                </c:pt>
                <c:pt idx="4">
                  <c:v>34.747162022703819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61-7540-BCB5-B63E276110D5}"/>
            </c:ext>
          </c:extLst>
        </c:ser>
        <c:ser>
          <c:idx val="4"/>
          <c:order val="4"/>
          <c:tx>
            <c:strRef>
              <c:f>Лист1!$B$22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Лист1!$C$17:$G$17</c:f>
              <c:strCache>
                <c:ptCount val="5"/>
                <c:pt idx="0">
                  <c:v>естественно-научная грамотность</c:v>
                </c:pt>
                <c:pt idx="1">
                  <c:v>креативное мышление</c:v>
                </c:pt>
                <c:pt idx="2">
                  <c:v>математическая грамотность</c:v>
                </c:pt>
                <c:pt idx="3">
                  <c:v>финансовая грамотность</c:v>
                </c:pt>
                <c:pt idx="4">
                  <c:v>читательская грамотность</c:v>
                </c:pt>
              </c:strCache>
            </c:strRef>
          </c:cat>
          <c:val>
            <c:numRef>
              <c:f>Лист1!$C$22:$G$22</c:f>
              <c:numCache>
                <c:formatCode>0</c:formatCode>
                <c:ptCount val="5"/>
                <c:pt idx="0">
                  <c:v>11.923454367026498</c:v>
                </c:pt>
                <c:pt idx="1">
                  <c:v>14.089036277761034</c:v>
                </c:pt>
                <c:pt idx="2">
                  <c:v>3.7654862940200955</c:v>
                </c:pt>
                <c:pt idx="3">
                  <c:v>16.935566745452675</c:v>
                </c:pt>
                <c:pt idx="4">
                  <c:v>5.9958720330237369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1-7540-BCB5-B63E27611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897600"/>
        <c:axId val="176056192"/>
      </c:barChart>
      <c:catAx>
        <c:axId val="175897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056192"/>
        <c:crosses val="autoZero"/>
        <c:auto val="1"/>
        <c:lblAlgn val="ctr"/>
        <c:lblOffset val="100"/>
        <c:noMultiLvlLbl val="0"/>
      </c:catAx>
      <c:valAx>
        <c:axId val="17605619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5897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3E-436A-98D8-955511413028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E-436A-98D8-955511413028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0.43000000000000016</c:v>
                </c:pt>
                <c:pt idx="1">
                  <c:v>99.57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C-4815-B38A-3AC5F49C299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CC-4815-B38A-3AC5F49C299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4.8099999999999996</c:v>
                </c:pt>
                <c:pt idx="1">
                  <c:v>95.19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DD-46DD-8C82-CE29EE8BAE3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DD-46DD-8C82-CE29EE8BAE3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CC-4815-B38A-3AC5F49C299F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CC-4815-B38A-3AC5F49C299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4.54</c:v>
                </c:pt>
                <c:pt idx="1">
                  <c:v>95.460000000000022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D-46DD-8C82-CE29EE8BA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DEDAA-24E7-443D-BEA5-656EFFEE7266}" type="doc">
      <dgm:prSet loTypeId="urn:microsoft.com/office/officeart/2005/8/layout/chevron1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98A8CAF-9FEE-43BF-A8C9-2246F449BD1D}">
      <dgm:prSet phldrT="[Текст]"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Создание координационного совета</a:t>
          </a:r>
        </a:p>
      </dgm:t>
    </dgm:pt>
    <dgm:pt modelId="{506EEAF8-CEA6-45E7-9AD0-6DB4EAD83E3C}" type="parTrans" cxnId="{F99BAB9C-FB80-44F8-96D9-5A7C0BA209A0}">
      <dgm:prSet/>
      <dgm:spPr/>
      <dgm:t>
        <a:bodyPr/>
        <a:lstStyle/>
        <a:p>
          <a:endParaRPr lang="ru-RU" sz="2800"/>
        </a:p>
      </dgm:t>
    </dgm:pt>
    <dgm:pt modelId="{DE5AB89F-9352-4753-91D0-A0AD7720C093}" type="sibTrans" cxnId="{F99BAB9C-FB80-44F8-96D9-5A7C0BA209A0}">
      <dgm:prSet/>
      <dgm:spPr/>
      <dgm:t>
        <a:bodyPr/>
        <a:lstStyle/>
        <a:p>
          <a:endParaRPr lang="ru-RU" sz="2800"/>
        </a:p>
      </dgm:t>
    </dgm:pt>
    <dgm:pt modelId="{767071F6-3991-4E8A-A3E7-80DC49CAE47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Формирование Регионального штаба общественного контроля</a:t>
          </a:r>
        </a:p>
      </dgm:t>
    </dgm:pt>
    <dgm:pt modelId="{07047B9C-787A-4536-8E22-F86961EC2DD8}" type="parTrans" cxnId="{EDFBB5F2-8FD8-43FF-BEC4-BB3878B8E577}">
      <dgm:prSet/>
      <dgm:spPr/>
      <dgm:t>
        <a:bodyPr/>
        <a:lstStyle/>
        <a:p>
          <a:endParaRPr lang="ru-RU" sz="2800"/>
        </a:p>
      </dgm:t>
    </dgm:pt>
    <dgm:pt modelId="{33934C5D-2271-47E0-BD5E-79E74CA87936}" type="sibTrans" cxnId="{EDFBB5F2-8FD8-43FF-BEC4-BB3878B8E577}">
      <dgm:prSet/>
      <dgm:spPr/>
      <dgm:t>
        <a:bodyPr/>
        <a:lstStyle/>
        <a:p>
          <a:endParaRPr lang="ru-RU" sz="2800"/>
        </a:p>
      </dgm:t>
    </dgm:pt>
    <dgm:pt modelId="{A6D49435-3618-463D-98FC-AEBD2D843648}">
      <dgm:prSet custT="1"/>
      <dgm:spPr>
        <a:ln w="635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утверждение план-графика проведения ремонтных работ</a:t>
          </a:r>
        </a:p>
      </dgm:t>
    </dgm:pt>
    <dgm:pt modelId="{D52AF198-FF2B-44FE-B18C-1501BB4B0E40}" type="parTrans" cxnId="{55C06929-643F-4EED-B846-6833D49D4DB8}">
      <dgm:prSet/>
      <dgm:spPr/>
      <dgm:t>
        <a:bodyPr/>
        <a:lstStyle/>
        <a:p>
          <a:endParaRPr lang="ru-RU" sz="2800"/>
        </a:p>
      </dgm:t>
    </dgm:pt>
    <dgm:pt modelId="{0D152D25-B415-4767-8BC4-C24305487FCF}" type="sibTrans" cxnId="{55C06929-643F-4EED-B846-6833D49D4DB8}">
      <dgm:prSet/>
      <dgm:spPr/>
      <dgm:t>
        <a:bodyPr/>
        <a:lstStyle/>
        <a:p>
          <a:endParaRPr lang="ru-RU" sz="2800"/>
        </a:p>
      </dgm:t>
    </dgm:pt>
    <dgm:pt modelId="{19536B12-BAFC-42BF-9BFA-9A1CAFBD52E6}">
      <dgm:prSet custT="1"/>
      <dgm:spPr/>
      <dgm:t>
        <a:bodyPr/>
        <a:lstStyle/>
        <a:p>
          <a:r>
            <a:rPr lang="ru-RU" sz="9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Информационная поддержка</a:t>
          </a:r>
        </a:p>
      </dgm:t>
    </dgm:pt>
    <dgm:pt modelId="{38257105-DEF0-4C6B-B8E7-F28DF44DEB50}" type="parTrans" cxnId="{59CB116F-4C62-42A4-9CED-151D1A1486ED}">
      <dgm:prSet/>
      <dgm:spPr/>
      <dgm:t>
        <a:bodyPr/>
        <a:lstStyle/>
        <a:p>
          <a:endParaRPr lang="ru-RU" sz="2800"/>
        </a:p>
      </dgm:t>
    </dgm:pt>
    <dgm:pt modelId="{CEC9BFE6-609D-4F86-B706-04694B91F351}" type="sibTrans" cxnId="{59CB116F-4C62-42A4-9CED-151D1A1486ED}">
      <dgm:prSet/>
      <dgm:spPr/>
      <dgm:t>
        <a:bodyPr/>
        <a:lstStyle/>
        <a:p>
          <a:endParaRPr lang="ru-RU" sz="2800"/>
        </a:p>
      </dgm:t>
    </dgm:pt>
    <dgm:pt modelId="{79C427BC-D733-4CD1-833F-B7196D43CE91}" type="pres">
      <dgm:prSet presAssocID="{366DEDAA-24E7-443D-BEA5-656EFFEE7266}" presName="Name0" presStyleCnt="0">
        <dgm:presLayoutVars>
          <dgm:dir/>
          <dgm:animLvl val="lvl"/>
          <dgm:resizeHandles val="exact"/>
        </dgm:presLayoutVars>
      </dgm:prSet>
      <dgm:spPr/>
    </dgm:pt>
    <dgm:pt modelId="{707DFA51-1BE8-4B96-A032-0767946BAEC6}" type="pres">
      <dgm:prSet presAssocID="{398A8CAF-9FEE-43BF-A8C9-2246F449BD1D}" presName="parTxOnly" presStyleLbl="node1" presStyleIdx="0" presStyleCnt="4" custScaleX="189822" custScaleY="188880">
        <dgm:presLayoutVars>
          <dgm:chMax val="0"/>
          <dgm:chPref val="0"/>
          <dgm:bulletEnabled val="1"/>
        </dgm:presLayoutVars>
      </dgm:prSet>
      <dgm:spPr/>
    </dgm:pt>
    <dgm:pt modelId="{300D0010-FD28-4F02-A3C3-3A62CDF6E9AF}" type="pres">
      <dgm:prSet presAssocID="{DE5AB89F-9352-4753-91D0-A0AD7720C093}" presName="parTxOnlySpace" presStyleCnt="0"/>
      <dgm:spPr/>
    </dgm:pt>
    <dgm:pt modelId="{0080E53A-AD44-4561-96BC-7C0F2EA5ABAC}" type="pres">
      <dgm:prSet presAssocID="{767071F6-3991-4E8A-A3E7-80DC49CAE478}" presName="parTxOnly" presStyleLbl="node1" presStyleIdx="1" presStyleCnt="4" custScaleX="189904" custScaleY="186674">
        <dgm:presLayoutVars>
          <dgm:chMax val="0"/>
          <dgm:chPref val="0"/>
          <dgm:bulletEnabled val="1"/>
        </dgm:presLayoutVars>
      </dgm:prSet>
      <dgm:spPr/>
    </dgm:pt>
    <dgm:pt modelId="{2E12F50E-43B3-401F-866F-E518FE8C231B}" type="pres">
      <dgm:prSet presAssocID="{33934C5D-2271-47E0-BD5E-79E74CA87936}" presName="parTxOnlySpace" presStyleCnt="0"/>
      <dgm:spPr/>
    </dgm:pt>
    <dgm:pt modelId="{27832671-7BEF-4927-872D-F9B49300A121}" type="pres">
      <dgm:prSet presAssocID="{A6D49435-3618-463D-98FC-AEBD2D843648}" presName="parTxOnly" presStyleLbl="node1" presStyleIdx="2" presStyleCnt="4" custScaleX="200480" custScaleY="179648" custLinFactNeighborX="13412" custLinFactNeighborY="-48">
        <dgm:presLayoutVars>
          <dgm:chMax val="0"/>
          <dgm:chPref val="0"/>
          <dgm:bulletEnabled val="1"/>
        </dgm:presLayoutVars>
      </dgm:prSet>
      <dgm:spPr/>
    </dgm:pt>
    <dgm:pt modelId="{11B64A8C-2BD6-4056-93D5-5B61853A93AE}" type="pres">
      <dgm:prSet presAssocID="{0D152D25-B415-4767-8BC4-C24305487FCF}" presName="parTxOnlySpace" presStyleCnt="0"/>
      <dgm:spPr/>
    </dgm:pt>
    <dgm:pt modelId="{6CCDD517-E5D7-46C4-A9F4-00D64C64981D}" type="pres">
      <dgm:prSet presAssocID="{19536B12-BAFC-42BF-9BFA-9A1CAFBD52E6}" presName="parTxOnly" presStyleLbl="node1" presStyleIdx="3" presStyleCnt="4" custScaleX="164549" custScaleY="186290">
        <dgm:presLayoutVars>
          <dgm:chMax val="0"/>
          <dgm:chPref val="0"/>
          <dgm:bulletEnabled val="1"/>
        </dgm:presLayoutVars>
      </dgm:prSet>
      <dgm:spPr/>
    </dgm:pt>
  </dgm:ptLst>
  <dgm:cxnLst>
    <dgm:cxn modelId="{2C53AD06-EF14-4E94-A3EB-301AB5968ACC}" type="presOf" srcId="{767071F6-3991-4E8A-A3E7-80DC49CAE478}" destId="{0080E53A-AD44-4561-96BC-7C0F2EA5ABAC}" srcOrd="0" destOrd="0" presId="urn:microsoft.com/office/officeart/2005/8/layout/chevron1"/>
    <dgm:cxn modelId="{55C06929-643F-4EED-B846-6833D49D4DB8}" srcId="{366DEDAA-24E7-443D-BEA5-656EFFEE7266}" destId="{A6D49435-3618-463D-98FC-AEBD2D843648}" srcOrd="2" destOrd="0" parTransId="{D52AF198-FF2B-44FE-B18C-1501BB4B0E40}" sibTransId="{0D152D25-B415-4767-8BC4-C24305487FCF}"/>
    <dgm:cxn modelId="{618A2D2D-1CCB-48F7-9A24-7199EC8BF7D8}" type="presOf" srcId="{A6D49435-3618-463D-98FC-AEBD2D843648}" destId="{27832671-7BEF-4927-872D-F9B49300A121}" srcOrd="0" destOrd="0" presId="urn:microsoft.com/office/officeart/2005/8/layout/chevron1"/>
    <dgm:cxn modelId="{59CB116F-4C62-42A4-9CED-151D1A1486ED}" srcId="{366DEDAA-24E7-443D-BEA5-656EFFEE7266}" destId="{19536B12-BAFC-42BF-9BFA-9A1CAFBD52E6}" srcOrd="3" destOrd="0" parTransId="{38257105-DEF0-4C6B-B8E7-F28DF44DEB50}" sibTransId="{CEC9BFE6-609D-4F86-B706-04694B91F351}"/>
    <dgm:cxn modelId="{691CAB81-BF1E-4766-A0C4-9958DF744EE3}" type="presOf" srcId="{366DEDAA-24E7-443D-BEA5-656EFFEE7266}" destId="{79C427BC-D733-4CD1-833F-B7196D43CE91}" srcOrd="0" destOrd="0" presId="urn:microsoft.com/office/officeart/2005/8/layout/chevron1"/>
    <dgm:cxn modelId="{F99BAB9C-FB80-44F8-96D9-5A7C0BA209A0}" srcId="{366DEDAA-24E7-443D-BEA5-656EFFEE7266}" destId="{398A8CAF-9FEE-43BF-A8C9-2246F449BD1D}" srcOrd="0" destOrd="0" parTransId="{506EEAF8-CEA6-45E7-9AD0-6DB4EAD83E3C}" sibTransId="{DE5AB89F-9352-4753-91D0-A0AD7720C093}"/>
    <dgm:cxn modelId="{68399DE0-960E-438F-9890-AB0C996D1A6E}" type="presOf" srcId="{398A8CAF-9FEE-43BF-A8C9-2246F449BD1D}" destId="{707DFA51-1BE8-4B96-A032-0767946BAEC6}" srcOrd="0" destOrd="0" presId="urn:microsoft.com/office/officeart/2005/8/layout/chevron1"/>
    <dgm:cxn modelId="{EDFBB5F2-8FD8-43FF-BEC4-BB3878B8E577}" srcId="{366DEDAA-24E7-443D-BEA5-656EFFEE7266}" destId="{767071F6-3991-4E8A-A3E7-80DC49CAE478}" srcOrd="1" destOrd="0" parTransId="{07047B9C-787A-4536-8E22-F86961EC2DD8}" sibTransId="{33934C5D-2271-47E0-BD5E-79E74CA87936}"/>
    <dgm:cxn modelId="{BB6636F8-CCE0-4D61-9EAB-35F2A9477A43}" type="presOf" srcId="{19536B12-BAFC-42BF-9BFA-9A1CAFBD52E6}" destId="{6CCDD517-E5D7-46C4-A9F4-00D64C64981D}" srcOrd="0" destOrd="0" presId="urn:microsoft.com/office/officeart/2005/8/layout/chevron1"/>
    <dgm:cxn modelId="{D70F21D4-A4BC-4A4A-8B53-415C16E6B8CD}" type="presParOf" srcId="{79C427BC-D733-4CD1-833F-B7196D43CE91}" destId="{707DFA51-1BE8-4B96-A032-0767946BAEC6}" srcOrd="0" destOrd="0" presId="urn:microsoft.com/office/officeart/2005/8/layout/chevron1"/>
    <dgm:cxn modelId="{601870C1-3B4A-43B2-B76A-D169F9D49E97}" type="presParOf" srcId="{79C427BC-D733-4CD1-833F-B7196D43CE91}" destId="{300D0010-FD28-4F02-A3C3-3A62CDF6E9AF}" srcOrd="1" destOrd="0" presId="urn:microsoft.com/office/officeart/2005/8/layout/chevron1"/>
    <dgm:cxn modelId="{5AFFC28C-0692-4798-84FE-72D7637FA887}" type="presParOf" srcId="{79C427BC-D733-4CD1-833F-B7196D43CE91}" destId="{0080E53A-AD44-4561-96BC-7C0F2EA5ABAC}" srcOrd="2" destOrd="0" presId="urn:microsoft.com/office/officeart/2005/8/layout/chevron1"/>
    <dgm:cxn modelId="{221DBECD-693B-4069-9713-B43441DA3B67}" type="presParOf" srcId="{79C427BC-D733-4CD1-833F-B7196D43CE91}" destId="{2E12F50E-43B3-401F-866F-E518FE8C231B}" srcOrd="3" destOrd="0" presId="urn:microsoft.com/office/officeart/2005/8/layout/chevron1"/>
    <dgm:cxn modelId="{AF2E081E-3266-4328-B569-0207CDFADD27}" type="presParOf" srcId="{79C427BC-D733-4CD1-833F-B7196D43CE91}" destId="{27832671-7BEF-4927-872D-F9B49300A121}" srcOrd="4" destOrd="0" presId="urn:microsoft.com/office/officeart/2005/8/layout/chevron1"/>
    <dgm:cxn modelId="{5EEF1948-60C4-498D-B9FE-6A7C2C81DE4D}" type="presParOf" srcId="{79C427BC-D733-4CD1-833F-B7196D43CE91}" destId="{11B64A8C-2BD6-4056-93D5-5B61853A93AE}" srcOrd="5" destOrd="0" presId="urn:microsoft.com/office/officeart/2005/8/layout/chevron1"/>
    <dgm:cxn modelId="{CAD25773-D1D8-490E-9494-EDDA5FDFAFD2}" type="presParOf" srcId="{79C427BC-D733-4CD1-833F-B7196D43CE91}" destId="{6CCDD517-E5D7-46C4-A9F4-00D64C64981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DFA51-1BE8-4B96-A032-0767946BAEC6}">
      <dsp:nvSpPr>
        <dsp:cNvPr id="0" name=""/>
        <dsp:cNvSpPr/>
      </dsp:nvSpPr>
      <dsp:spPr>
        <a:xfrm>
          <a:off x="483" y="183989"/>
          <a:ext cx="2317757" cy="92250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Создание координационного совета</a:t>
          </a:r>
        </a:p>
      </dsp:txBody>
      <dsp:txXfrm>
        <a:off x="461734" y="183989"/>
        <a:ext cx="1395255" cy="922502"/>
      </dsp:txXfrm>
    </dsp:sp>
    <dsp:sp modelId="{0080E53A-AD44-4561-96BC-7C0F2EA5ABAC}">
      <dsp:nvSpPr>
        <dsp:cNvPr id="0" name=""/>
        <dsp:cNvSpPr/>
      </dsp:nvSpPr>
      <dsp:spPr>
        <a:xfrm>
          <a:off x="2196139" y="189377"/>
          <a:ext cx="2318758" cy="91172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Формирование Регионального штаба общественного контроля</a:t>
          </a:r>
        </a:p>
      </dsp:txBody>
      <dsp:txXfrm>
        <a:off x="2652003" y="189377"/>
        <a:ext cx="1407031" cy="911727"/>
      </dsp:txXfrm>
    </dsp:sp>
    <dsp:sp modelId="{27832671-7BEF-4927-872D-F9B49300A121}">
      <dsp:nvSpPr>
        <dsp:cNvPr id="0" name=""/>
        <dsp:cNvSpPr/>
      </dsp:nvSpPr>
      <dsp:spPr>
        <a:xfrm>
          <a:off x="4409172" y="206300"/>
          <a:ext cx="2447893" cy="87741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Разработка и утверждение план-графика проведения ремонтных работ</a:t>
          </a:r>
        </a:p>
      </dsp:txBody>
      <dsp:txXfrm>
        <a:off x="4847878" y="206300"/>
        <a:ext cx="1570481" cy="877412"/>
      </dsp:txXfrm>
    </dsp:sp>
    <dsp:sp modelId="{6CCDD517-E5D7-46C4-A9F4-00D64C64981D}">
      <dsp:nvSpPr>
        <dsp:cNvPr id="0" name=""/>
        <dsp:cNvSpPr/>
      </dsp:nvSpPr>
      <dsp:spPr>
        <a:xfrm>
          <a:off x="6718588" y="190314"/>
          <a:ext cx="2009170" cy="9098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Информационная поддержка</a:t>
          </a:r>
        </a:p>
      </dsp:txBody>
      <dsp:txXfrm>
        <a:off x="7173514" y="190314"/>
        <a:ext cx="1099318" cy="90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4953" y="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E030345C-93A5-4B78-9AE6-6FDEB66AF6A7}" type="datetimeFigureOut">
              <a:rPr lang="ru-RU" smtClean="0"/>
              <a:t>17.02.2022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4953" y="6542560"/>
            <a:ext cx="4341442" cy="344408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D7AFEB8B-21D0-4D9D-B808-32823C621EE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300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4953" y="1"/>
            <a:ext cx="4341442" cy="345604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5981A347-2FCB-41B4-B281-5161C82D7591}" type="datetimeFigureOut">
              <a:rPr lang="ru-RU" smtClean="0"/>
              <a:t>17.02.2022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0425"/>
            <a:ext cx="4129087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872" y="3314929"/>
            <a:ext cx="8014970" cy="2712215"/>
          </a:xfrm>
          <a:prstGeom prst="rect">
            <a:avLst/>
          </a:prstGeom>
        </p:spPr>
        <p:txBody>
          <a:bodyPr vert="horz" lIns="92428" tIns="46214" rIns="92428" bIns="462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4953" y="6542560"/>
            <a:ext cx="4341442" cy="345603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6902B07D-CC57-46AD-9F32-26695D0966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7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84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50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4125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83887-1753-412B-A54D-B30BA50F0559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1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6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4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6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62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2" y="5929945"/>
            <a:ext cx="10985503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7" y="128750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6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934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49" y="-647700"/>
            <a:ext cx="13373100" cy="8009467"/>
          </a:xfrm>
          <a:prstGeom prst="rect">
            <a:avLst/>
          </a:prstGeom>
        </p:spPr>
        <p:txBody>
          <a:bodyPr lIns="91426" tIns="45718" rIns="91426" bIns="45718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1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53" y="553081"/>
            <a:ext cx="10984311" cy="31849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19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0" defTabSz="41269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435167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055">
              <a:defRPr/>
            </a:pPr>
            <a:fld id="{86CB4B4D-7CA3-9044-876B-883B54F8677D}" type="slidenum">
              <a:rPr lang="ru-RU" sz="900" smtClean="0">
                <a:solidFill>
                  <a:srgbClr val="000000"/>
                </a:solidFill>
                <a:latin typeface="Helvetica Neue"/>
              </a:rPr>
              <a:pPr algn="ctr" defTabSz="292055">
                <a:defRPr/>
              </a:pPr>
              <a:t>‹#›</a:t>
            </a:fld>
            <a:endParaRPr lang="ru-RU"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45515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6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6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0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02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9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83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6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08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5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53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95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77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1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57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10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848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0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2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41"/>
            <a:ext cx="2370355" cy="446247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10843848" y="6433939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96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0648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0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4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25"/>
            <a:ext cx="518160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00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22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3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0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7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36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43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0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513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55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5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9729370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292100">
              <a:defRPr/>
            </a:pPr>
            <a:fld id="{86CB4B4D-7CA3-9044-876B-883B54F8677D}" type="slidenum">
              <a:rPr sz="900">
                <a:solidFill>
                  <a:srgbClr val="000000"/>
                </a:solidFill>
                <a:latin typeface="Helvetica Neue"/>
              </a:rPr>
              <a:pPr algn="ctr" defTabSz="292100">
                <a:defRPr/>
              </a:pPr>
              <a:t>‹#›</a:t>
            </a:fld>
            <a:endParaRPr sz="90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897985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612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22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13" y="1825637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13" y="1825637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771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1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6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1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4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557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887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86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32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32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25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5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5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48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2A1F-07E8-4377-A5E2-D5BDE48E7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BCB2A9-AA3A-4900-83A4-42D6F9AD4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06302-8555-49B7-AC8A-E09DE6DA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0C476-96DF-40CF-9F97-48B7F588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0E9BE-A508-47D2-904D-9A492C30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11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192D0-EBBE-47F9-9D1A-E9B2D53D2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BBF47-03E5-4904-AE31-0BABFC30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E9CA7-D060-4B27-B98E-970F276E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B7ED-E8A7-4B21-A40F-9019C03F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CF3E3-E857-4126-92AD-EBC77F94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677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C67C9-FDFD-4AF8-AAE5-334DC504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D6BB9-3F0B-419B-BA66-29F2AF342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371D7-EAE4-426D-A6F6-1911908B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656DF-3D0C-4EA2-A617-9B87214B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F35036-6C7C-4235-A3F2-842D42EC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0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5C69B-5A4A-470F-9941-F2C4385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9E429-2132-4C6A-9A9B-C406F8935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5A1D33-AC2C-473A-9016-90D107EE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13" y="1825636"/>
            <a:ext cx="518160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3AA928-0EE7-4B6A-94EA-5CB85716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E757B-9FAD-4391-B597-5EA0AB55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B6335-25B5-4836-9310-306CE763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983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A834F-553A-4567-9788-236EE463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6FC8DF-B941-4EAD-8FD7-23B3CF3A6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C85B9D-C43D-4685-99A5-DB894060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82900B-22BC-4A7F-BD20-662C1E53A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AF8112-0AE4-46AB-BFCB-B16978B55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8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CEE226-61BE-4F98-9755-751A6EA3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D1C41E-FC17-43FA-96CC-4192B81A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AEEFD0-DEBA-4941-AFE9-C4DF7175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88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0D9A3-9D75-4EAA-8E5A-2238352D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0576C1-7A61-4B92-9DF8-E54A6860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8E49D9-43B6-47C4-96A1-49742256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C612AD-A960-46EC-B3CD-8D84AE7B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64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F674CD-79C6-401E-8F5C-61A7954E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2A5CBC-8D20-43F6-9EAC-14B9A25F3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08074-FF54-462E-8F80-618E35A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10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07DF6-5425-41BC-BE3C-3B29737B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3AF63-E291-4C77-8BAD-EB5E3F5E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6519E1-556D-4C68-9325-66DCC3FC0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202F2A-8A4B-48A7-928A-8747233B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F71F2F-BF22-47A9-A9B5-923952E7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A4C13-DF81-427D-A96C-587D9E10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164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6E774-6C52-4DC2-93B2-D5ACE0B1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AE5B08-DCCD-48D7-89C4-EC832E03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F2DF41-9A04-40F4-A91E-9DE478788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6B08C3-DDCB-4725-B8B2-57CA76AF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618AC-A5CD-4E1E-B3A2-5FBEB306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2C1DD2-F4A7-40D3-AFB5-B4C11046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060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B62CB-5B72-42EE-925F-181FC4ADB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D0E77-F057-4B84-A90E-469EA7920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C3C792-8A11-4675-8FC1-DC4A7F5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14AF8-C0B0-48FB-A4D8-9A4CB93E1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A71BA-7B80-4B94-8FCB-2F86E7E0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22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C6450-6A1E-4754-AA0F-E6980A44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4CE98-515F-4B7A-AE8C-16C723D8A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5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25A84-548B-4A7B-B751-D45B6682B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D6621-70B5-45B1-990C-903C933B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29333C-78B4-4613-9CDD-C3190D7D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52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5" t="7303"/>
          <a:stretch/>
        </p:blipFill>
        <p:spPr>
          <a:xfrm>
            <a:off x="5441220" y="1053693"/>
            <a:ext cx="6750161" cy="5804323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10843848" y="6433939"/>
            <a:ext cx="1164207" cy="326623"/>
          </a:xfrm>
          <a:prstGeom prst="rect">
            <a:avLst/>
          </a:prstGeom>
        </p:spPr>
        <p:txBody>
          <a:bodyPr vert="horz" lIns="91428" tIns="45718" rIns="91428" bIns="45718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fld id="{6CA9F830-AB22-4816-AA96-B85E8087DFB6}" type="slidenum">
              <a:rPr lang="ru-RU" sz="1600" smtClean="0">
                <a:solidFill>
                  <a:prstClr val="white">
                    <a:lumMod val="50000"/>
                  </a:prstClr>
                </a:solidFill>
                <a:latin typeface="Arial "/>
                <a:ea typeface="Verdana" pitchFamily="34" charset="0"/>
              </a:rPr>
              <a:pPr marL="0" indent="0" algn="r">
                <a:buFont typeface="Arial" pitchFamily="34" charset="0"/>
                <a:buNone/>
              </a:pPr>
              <a:t>‹#›</a:t>
            </a:fld>
            <a:endParaRPr lang="ru-RU" sz="1500" dirty="0">
              <a:solidFill>
                <a:prstClr val="white">
                  <a:lumMod val="50000"/>
                </a:prst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6221541"/>
            <a:ext cx="2370355" cy="4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3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281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18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180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4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8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33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560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1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23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71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8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 /><Relationship Id="rId13" Type="http://schemas.openxmlformats.org/officeDocument/2006/relationships/slideLayout" Target="../slideLayouts/slideLayout38.xml" /><Relationship Id="rId3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32.xml" /><Relationship Id="rId12" Type="http://schemas.openxmlformats.org/officeDocument/2006/relationships/slideLayout" Target="../slideLayouts/slideLayout37.xml" /><Relationship Id="rId2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26.xml" /><Relationship Id="rId6" Type="http://schemas.openxmlformats.org/officeDocument/2006/relationships/slideLayout" Target="../slideLayouts/slideLayout31.xml" /><Relationship Id="rId11" Type="http://schemas.openxmlformats.org/officeDocument/2006/relationships/slideLayout" Target="../slideLayouts/slideLayout36.xml" /><Relationship Id="rId5" Type="http://schemas.openxmlformats.org/officeDocument/2006/relationships/slideLayout" Target="../slideLayouts/slideLayout30.xml" /><Relationship Id="rId10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29.xml" /><Relationship Id="rId9" Type="http://schemas.openxmlformats.org/officeDocument/2006/relationships/slideLayout" Target="../slideLayouts/slideLayout34.xml" /><Relationship Id="rId14" Type="http://schemas.openxmlformats.org/officeDocument/2006/relationships/theme" Target="../theme/theme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 /><Relationship Id="rId13" Type="http://schemas.openxmlformats.org/officeDocument/2006/relationships/slideLayout" Target="../slideLayouts/slideLayout51.xml" /><Relationship Id="rId3" Type="http://schemas.openxmlformats.org/officeDocument/2006/relationships/slideLayout" Target="../slideLayouts/slideLayout41.xml" /><Relationship Id="rId7" Type="http://schemas.openxmlformats.org/officeDocument/2006/relationships/slideLayout" Target="../slideLayouts/slideLayout45.xml" /><Relationship Id="rId12" Type="http://schemas.openxmlformats.org/officeDocument/2006/relationships/slideLayout" Target="../slideLayouts/slideLayout50.xml" /><Relationship Id="rId2" Type="http://schemas.openxmlformats.org/officeDocument/2006/relationships/slideLayout" Target="../slideLayouts/slideLayout40.xml" /><Relationship Id="rId1" Type="http://schemas.openxmlformats.org/officeDocument/2006/relationships/slideLayout" Target="../slideLayouts/slideLayout39.xml" /><Relationship Id="rId6" Type="http://schemas.openxmlformats.org/officeDocument/2006/relationships/slideLayout" Target="../slideLayouts/slideLayout44.xml" /><Relationship Id="rId11" Type="http://schemas.openxmlformats.org/officeDocument/2006/relationships/slideLayout" Target="../slideLayouts/slideLayout49.xml" /><Relationship Id="rId5" Type="http://schemas.openxmlformats.org/officeDocument/2006/relationships/slideLayout" Target="../slideLayouts/slideLayout43.xml" /><Relationship Id="rId15" Type="http://schemas.openxmlformats.org/officeDocument/2006/relationships/theme" Target="../theme/theme4.xml" /><Relationship Id="rId10" Type="http://schemas.openxmlformats.org/officeDocument/2006/relationships/slideLayout" Target="../slideLayouts/slideLayout48.xml" /><Relationship Id="rId4" Type="http://schemas.openxmlformats.org/officeDocument/2006/relationships/slideLayout" Target="../slideLayouts/slideLayout42.xml" /><Relationship Id="rId9" Type="http://schemas.openxmlformats.org/officeDocument/2006/relationships/slideLayout" Target="../slideLayouts/slideLayout47.xml" /><Relationship Id="rId14" Type="http://schemas.openxmlformats.org/officeDocument/2006/relationships/slideLayout" Target="../slideLayouts/slideLayout5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 /><Relationship Id="rId13" Type="http://schemas.openxmlformats.org/officeDocument/2006/relationships/theme" Target="../theme/theme5.xml" /><Relationship Id="rId3" Type="http://schemas.openxmlformats.org/officeDocument/2006/relationships/slideLayout" Target="../slideLayouts/slideLayout55.xml" /><Relationship Id="rId7" Type="http://schemas.openxmlformats.org/officeDocument/2006/relationships/slideLayout" Target="../slideLayouts/slideLayout59.xml" /><Relationship Id="rId12" Type="http://schemas.openxmlformats.org/officeDocument/2006/relationships/slideLayout" Target="../slideLayouts/slideLayout64.xml" /><Relationship Id="rId2" Type="http://schemas.openxmlformats.org/officeDocument/2006/relationships/slideLayout" Target="../slideLayouts/slideLayout54.xml" /><Relationship Id="rId1" Type="http://schemas.openxmlformats.org/officeDocument/2006/relationships/slideLayout" Target="../slideLayouts/slideLayout53.xml" /><Relationship Id="rId6" Type="http://schemas.openxmlformats.org/officeDocument/2006/relationships/slideLayout" Target="../slideLayouts/slideLayout58.xml" /><Relationship Id="rId11" Type="http://schemas.openxmlformats.org/officeDocument/2006/relationships/slideLayout" Target="../slideLayouts/slideLayout63.xml" /><Relationship Id="rId5" Type="http://schemas.openxmlformats.org/officeDocument/2006/relationships/slideLayout" Target="../slideLayouts/slideLayout57.xml" /><Relationship Id="rId10" Type="http://schemas.openxmlformats.org/officeDocument/2006/relationships/slideLayout" Target="../slideLayouts/slideLayout62.xml" /><Relationship Id="rId4" Type="http://schemas.openxmlformats.org/officeDocument/2006/relationships/slideLayout" Target="../slideLayouts/slideLayout56.xml" /><Relationship Id="rId9" Type="http://schemas.openxmlformats.org/officeDocument/2006/relationships/slideLayout" Target="../slideLayouts/slideLayout61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 /><Relationship Id="rId13" Type="http://schemas.openxmlformats.org/officeDocument/2006/relationships/theme" Target="../theme/theme6.xml" /><Relationship Id="rId3" Type="http://schemas.openxmlformats.org/officeDocument/2006/relationships/slideLayout" Target="../slideLayouts/slideLayout67.xml" /><Relationship Id="rId7" Type="http://schemas.openxmlformats.org/officeDocument/2006/relationships/slideLayout" Target="../slideLayouts/slideLayout71.xml" /><Relationship Id="rId12" Type="http://schemas.openxmlformats.org/officeDocument/2006/relationships/slideLayout" Target="../slideLayouts/slideLayout76.xml" /><Relationship Id="rId2" Type="http://schemas.openxmlformats.org/officeDocument/2006/relationships/slideLayout" Target="../slideLayouts/slideLayout66.xml" /><Relationship Id="rId1" Type="http://schemas.openxmlformats.org/officeDocument/2006/relationships/slideLayout" Target="../slideLayouts/slideLayout65.xml" /><Relationship Id="rId6" Type="http://schemas.openxmlformats.org/officeDocument/2006/relationships/slideLayout" Target="../slideLayouts/slideLayout70.xml" /><Relationship Id="rId11" Type="http://schemas.openxmlformats.org/officeDocument/2006/relationships/slideLayout" Target="../slideLayouts/slideLayout75.xml" /><Relationship Id="rId5" Type="http://schemas.openxmlformats.org/officeDocument/2006/relationships/slideLayout" Target="../slideLayouts/slideLayout69.xml" /><Relationship Id="rId10" Type="http://schemas.openxmlformats.org/officeDocument/2006/relationships/slideLayout" Target="../slideLayouts/slideLayout74.xml" /><Relationship Id="rId4" Type="http://schemas.openxmlformats.org/officeDocument/2006/relationships/slideLayout" Target="../slideLayouts/slideLayout68.xml" /><Relationship Id="rId9" Type="http://schemas.openxmlformats.org/officeDocument/2006/relationships/slideLayout" Target="../slideLayouts/slideLayout73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 /><Relationship Id="rId3" Type="http://schemas.openxmlformats.org/officeDocument/2006/relationships/slideLayout" Target="../slideLayouts/slideLayout79.xml" /><Relationship Id="rId7" Type="http://schemas.openxmlformats.org/officeDocument/2006/relationships/slideLayout" Target="../slideLayouts/slideLayout8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78.xml" /><Relationship Id="rId1" Type="http://schemas.openxmlformats.org/officeDocument/2006/relationships/slideLayout" Target="../slideLayouts/slideLayout77.xml" /><Relationship Id="rId6" Type="http://schemas.openxmlformats.org/officeDocument/2006/relationships/slideLayout" Target="../slideLayouts/slideLayout82.xml" /><Relationship Id="rId11" Type="http://schemas.openxmlformats.org/officeDocument/2006/relationships/slideLayout" Target="../slideLayouts/slideLayout87.xml" /><Relationship Id="rId5" Type="http://schemas.openxmlformats.org/officeDocument/2006/relationships/slideLayout" Target="../slideLayouts/slideLayout81.xml" /><Relationship Id="rId10" Type="http://schemas.openxmlformats.org/officeDocument/2006/relationships/slideLayout" Target="../slideLayouts/slideLayout86.xml" /><Relationship Id="rId4" Type="http://schemas.openxmlformats.org/officeDocument/2006/relationships/slideLayout" Target="../slideLayouts/slideLayout80.xml" /><Relationship Id="rId9" Type="http://schemas.openxmlformats.org/officeDocument/2006/relationships/slideLayout" Target="../slideLayouts/slideLayout8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2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6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76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9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056BA182-75CF-448C-A1C9-F5E9834489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5" y="1825637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8D532197-3954-4E4D-8971-810ABEA3130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A21AD31-3F37-451A-9631-154567425C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9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DC863-9183-428B-A351-8FA2764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D01652-A624-4265-A952-C1B7538A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36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D06A8-212D-475C-8DC0-044FFF430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45084125-3DC8-4C41-A656-5AC295CBB4A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DEAEF2-E89A-4025-8B9B-080365CD4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64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DF879-FEC1-4BDD-8380-6FEAFDE2D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henomena Light" panose="00000400000000000000" pitchFamily="50" charset="-52"/>
              </a:defRPr>
            </a:lvl1pPr>
          </a:lstStyle>
          <a:p>
            <a:pPr>
              <a:defRPr/>
            </a:pPr>
            <a:fld id="{93E59C44-991A-44A2-88ED-F864076C46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henomena Light" panose="00000400000000000000" pitchFamily="50" charset="-52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Phenomena Light" panose="00000400000000000000" pitchFamily="50" charset="-52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9339462-198B-4899-B0FF-59A020C847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1955640-D00B-4746-80D7-963C92A3B1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15.png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8.jpeg" /><Relationship Id="rId7" Type="http://schemas.openxmlformats.org/officeDocument/2006/relationships/diagramQuickStyle" Target="../diagrams/quickStyle1.xml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40.xml" /><Relationship Id="rId6" Type="http://schemas.openxmlformats.org/officeDocument/2006/relationships/diagramLayout" Target="../diagrams/layout1.xml" /><Relationship Id="rId5" Type="http://schemas.openxmlformats.org/officeDocument/2006/relationships/diagramData" Target="../diagrams/data1.xml" /><Relationship Id="rId4" Type="http://schemas.openxmlformats.org/officeDocument/2006/relationships/image" Target="../media/image6.png" /><Relationship Id="rId9" Type="http://schemas.microsoft.com/office/2007/relationships/diagramDrawing" Target="../diagrams/drawing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0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chart" Target="../charts/chart3.xml" /><Relationship Id="rId7" Type="http://schemas.openxmlformats.org/officeDocument/2006/relationships/image" Target="../media/image2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6.xml" /><Relationship Id="rId6" Type="http://schemas.openxmlformats.org/officeDocument/2006/relationships/image" Target="../media/image21.png" /><Relationship Id="rId5" Type="http://schemas.openxmlformats.org/officeDocument/2006/relationships/chart" Target="../charts/chart5.xml" /><Relationship Id="rId10" Type="http://schemas.openxmlformats.org/officeDocument/2006/relationships/image" Target="../media/image6.png" /><Relationship Id="rId4" Type="http://schemas.openxmlformats.org/officeDocument/2006/relationships/chart" Target="../charts/chart4.xml" /><Relationship Id="rId9" Type="http://schemas.openxmlformats.org/officeDocument/2006/relationships/image" Target="../media/image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2.xml" /><Relationship Id="rId4" Type="http://schemas.openxmlformats.org/officeDocument/2006/relationships/image" Target="../media/image6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7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7.xml" /><Relationship Id="rId5" Type="http://schemas.openxmlformats.org/officeDocument/2006/relationships/image" Target="../media/image12.png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59.xml" /><Relationship Id="rId5" Type="http://schemas.openxmlformats.org/officeDocument/2006/relationships/image" Target="../media/image6.png" /><Relationship Id="rId4" Type="http://schemas.openxmlformats.org/officeDocument/2006/relationships/chart" Target="../charts/char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15.png" /><Relationship Id="rId4" Type="http://schemas.microsoft.com/office/2007/relationships/hdphoto" Target="../media/hdphoto2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9.xml" /><Relationship Id="rId4" Type="http://schemas.openxmlformats.org/officeDocument/2006/relationships/chart" Target="../charts/char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4259" r="34688" b="12408"/>
          <a:stretch/>
        </p:blipFill>
        <p:spPr bwMode="auto">
          <a:xfrm>
            <a:off x="-26315" y="0"/>
            <a:ext cx="61479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8" t="12778" r="10208" b="13334"/>
          <a:stretch/>
        </p:blipFill>
        <p:spPr bwMode="auto">
          <a:xfrm>
            <a:off x="8229600" y="0"/>
            <a:ext cx="3962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1" t="12778" r="36993" b="13334"/>
          <a:stretch/>
        </p:blipFill>
        <p:spPr bwMode="auto">
          <a:xfrm>
            <a:off x="3047662" y="0"/>
            <a:ext cx="518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азвание 1"/>
          <p:cNvSpPr txBox="1">
            <a:spLocks/>
          </p:cNvSpPr>
          <p:nvPr/>
        </p:nvSpPr>
        <p:spPr>
          <a:xfrm>
            <a:off x="2665256" y="1001910"/>
            <a:ext cx="6912768" cy="3744416"/>
          </a:xfrm>
          <a:prstGeom prst="rect">
            <a:avLst/>
          </a:prstGeom>
        </p:spPr>
        <p:txBody>
          <a:bodyPr vert="horz" lIns="91428" tIns="45718" rIns="91428" bIns="45718" rtlCol="0" anchor="b">
            <a:normAutofit/>
          </a:bodyPr>
          <a:lstStyle>
            <a:lvl1pPr algn="l" defTabSz="9142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16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О ходе решения задач государственной политики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и управления в сфере общего образования</a:t>
            </a:r>
            <a:br>
              <a:rPr lang="en-US" dirty="0">
                <a:solidFill>
                  <a:schemeClr val="bg1"/>
                </a:solidFill>
                <a:latin typeface="PF Din Text Cond Pro Medium" panose="02000500000000020004" pitchFamily="2" charset="0"/>
              </a:rPr>
            </a:br>
            <a:endParaRPr lang="ru-RU" dirty="0">
              <a:solidFill>
                <a:schemeClr val="bg1"/>
              </a:solidFill>
              <a:latin typeface="PF Din Text Cond Pro Medium" panose="02000500000000020004" pitchFamily="2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737264" y="5936183"/>
            <a:ext cx="5969520" cy="807517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>
            <a:lvl1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1269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24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56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88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22" indent="-228568" algn="l" defTabSz="91426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E6C01E"/>
                </a:solidFill>
                <a:latin typeface="PF Adamant Pro Light" panose="02000505000000020004" pitchFamily="50" charset="0"/>
                <a:ea typeface="PF Adamant Pro Light" panose="02000505000000020004" pitchFamily="50" charset="0"/>
              </a:rPr>
              <a:t>А.В. Зырянова, заместитель Министра просвещения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4078902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object 17"/>
          <p:cNvGrpSpPr>
            <a:grpSpLocks/>
          </p:cNvGrpSpPr>
          <p:nvPr/>
        </p:nvGrpSpPr>
        <p:grpSpPr bwMode="auto">
          <a:xfrm>
            <a:off x="1567957" y="3962843"/>
            <a:ext cx="361950" cy="323850"/>
            <a:chOff x="240296" y="2325623"/>
            <a:chExt cx="362585" cy="324485"/>
          </a:xfrm>
        </p:grpSpPr>
        <p:sp>
          <p:nvSpPr>
            <p:cNvPr id="63" name="object 18"/>
            <p:cNvSpPr>
              <a:spLocks/>
            </p:cNvSpPr>
            <p:nvPr/>
          </p:nvSpPr>
          <p:spPr bwMode="auto">
            <a:xfrm>
              <a:off x="246646" y="2331973"/>
              <a:ext cx="349885" cy="311785"/>
            </a:xfrm>
            <a:custGeom>
              <a:avLst/>
              <a:gdLst>
                <a:gd name="T0" fmla="*/ 232906 w 349884"/>
                <a:gd name="T1" fmla="*/ 59436 h 311785"/>
                <a:gd name="T2" fmla="*/ 116217 w 349884"/>
                <a:gd name="T3" fmla="*/ 507 h 311785"/>
                <a:gd name="T4" fmla="*/ 116217 w 349884"/>
                <a:gd name="T5" fmla="*/ 252730 h 311785"/>
                <a:gd name="T6" fmla="*/ 232906 w 349884"/>
                <a:gd name="T7" fmla="*/ 311784 h 311785"/>
                <a:gd name="T8" fmla="*/ 232906 w 349884"/>
                <a:gd name="T9" fmla="*/ 59436 h 311785"/>
                <a:gd name="T10" fmla="*/ 116217 w 349884"/>
                <a:gd name="T11" fmla="*/ 0 h 311785"/>
                <a:gd name="T12" fmla="*/ 10147 w 349884"/>
                <a:gd name="T13" fmla="*/ 53975 h 311785"/>
                <a:gd name="T14" fmla="*/ 7835 w 349884"/>
                <a:gd name="T15" fmla="*/ 54863 h 311785"/>
                <a:gd name="T16" fmla="*/ 5994 w 349884"/>
                <a:gd name="T17" fmla="*/ 56768 h 311785"/>
                <a:gd name="T18" fmla="*/ 4140 w 349884"/>
                <a:gd name="T19" fmla="*/ 58546 h 311785"/>
                <a:gd name="T20" fmla="*/ 2755 w 349884"/>
                <a:gd name="T21" fmla="*/ 60832 h 311785"/>
                <a:gd name="T22" fmla="*/ 1371 w 349884"/>
                <a:gd name="T23" fmla="*/ 62737 h 311785"/>
                <a:gd name="T24" fmla="*/ 444 w 349884"/>
                <a:gd name="T25" fmla="*/ 65024 h 311785"/>
                <a:gd name="T26" fmla="*/ 0 w 349884"/>
                <a:gd name="T27" fmla="*/ 67309 h 311785"/>
                <a:gd name="T28" fmla="*/ 0 w 349884"/>
                <a:gd name="T29" fmla="*/ 69595 h 311785"/>
                <a:gd name="T30" fmla="*/ 0 w 349884"/>
                <a:gd name="T31" fmla="*/ 300736 h 311785"/>
                <a:gd name="T32" fmla="*/ 0 w 349884"/>
                <a:gd name="T33" fmla="*/ 303021 h 311785"/>
                <a:gd name="T34" fmla="*/ 927 w 349884"/>
                <a:gd name="T35" fmla="*/ 304419 h 311785"/>
                <a:gd name="T36" fmla="*/ 1828 w 349884"/>
                <a:gd name="T37" fmla="*/ 305815 h 311785"/>
                <a:gd name="T38" fmla="*/ 3213 w 349884"/>
                <a:gd name="T39" fmla="*/ 306705 h 311785"/>
                <a:gd name="T40" fmla="*/ 4610 w 349884"/>
                <a:gd name="T41" fmla="*/ 307213 h 311785"/>
                <a:gd name="T42" fmla="*/ 6451 w 349884"/>
                <a:gd name="T43" fmla="*/ 307594 h 311785"/>
                <a:gd name="T44" fmla="*/ 8763 w 349884"/>
                <a:gd name="T45" fmla="*/ 307213 h 311785"/>
                <a:gd name="T46" fmla="*/ 10604 w 349884"/>
                <a:gd name="T47" fmla="*/ 306196 h 311785"/>
                <a:gd name="T48" fmla="*/ 116217 w 349884"/>
                <a:gd name="T49" fmla="*/ 252221 h 311785"/>
                <a:gd name="T50" fmla="*/ 116217 w 349884"/>
                <a:gd name="T51" fmla="*/ 0 h 311785"/>
                <a:gd name="T52" fmla="*/ 338544 w 349884"/>
                <a:gd name="T53" fmla="*/ 5080 h 311785"/>
                <a:gd name="T54" fmla="*/ 232906 w 349884"/>
                <a:gd name="T55" fmla="*/ 59055 h 311785"/>
                <a:gd name="T56" fmla="*/ 232906 w 349884"/>
                <a:gd name="T57" fmla="*/ 311276 h 311785"/>
                <a:gd name="T58" fmla="*/ 339446 w 349884"/>
                <a:gd name="T59" fmla="*/ 257301 h 311785"/>
                <a:gd name="T60" fmla="*/ 341300 w 349884"/>
                <a:gd name="T61" fmla="*/ 256412 h 311785"/>
                <a:gd name="T62" fmla="*/ 343599 w 349884"/>
                <a:gd name="T63" fmla="*/ 254634 h 311785"/>
                <a:gd name="T64" fmla="*/ 344983 w 349884"/>
                <a:gd name="T65" fmla="*/ 252730 h 311785"/>
                <a:gd name="T66" fmla="*/ 346838 w 349884"/>
                <a:gd name="T67" fmla="*/ 250951 h 311785"/>
                <a:gd name="T68" fmla="*/ 347765 w 349884"/>
                <a:gd name="T69" fmla="*/ 248538 h 311785"/>
                <a:gd name="T70" fmla="*/ 348679 w 349884"/>
                <a:gd name="T71" fmla="*/ 246252 h 311785"/>
                <a:gd name="T72" fmla="*/ 349149 w 349884"/>
                <a:gd name="T73" fmla="*/ 243967 h 311785"/>
                <a:gd name="T74" fmla="*/ 349606 w 349884"/>
                <a:gd name="T75" fmla="*/ 241681 h 311785"/>
                <a:gd name="T76" fmla="*/ 349606 w 349884"/>
                <a:gd name="T77" fmla="*/ 10540 h 311785"/>
                <a:gd name="T78" fmla="*/ 344526 w 349884"/>
                <a:gd name="T79" fmla="*/ 4190 h 311785"/>
                <a:gd name="T80" fmla="*/ 342685 w 349884"/>
                <a:gd name="T81" fmla="*/ 4190 h 311785"/>
                <a:gd name="T82" fmla="*/ 340830 w 349884"/>
                <a:gd name="T83" fmla="*/ 4190 h 311785"/>
                <a:gd name="T84" fmla="*/ 338544 w 349884"/>
                <a:gd name="T85" fmla="*/ 5080 h 311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9884"/>
                <a:gd name="T130" fmla="*/ 0 h 311785"/>
                <a:gd name="T131" fmla="*/ 349884 w 349884"/>
                <a:gd name="T132" fmla="*/ 311785 h 311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9884" h="311785">
                  <a:moveTo>
                    <a:pt x="232905" y="59436"/>
                  </a:moveTo>
                  <a:lnTo>
                    <a:pt x="116217" y="507"/>
                  </a:lnTo>
                  <a:lnTo>
                    <a:pt x="116217" y="252730"/>
                  </a:lnTo>
                  <a:lnTo>
                    <a:pt x="232905" y="311784"/>
                  </a:lnTo>
                  <a:lnTo>
                    <a:pt x="232905" y="59436"/>
                  </a:lnTo>
                  <a:close/>
                </a:path>
                <a:path w="349884" h="311785">
                  <a:moveTo>
                    <a:pt x="116217" y="0"/>
                  </a:moveTo>
                  <a:lnTo>
                    <a:pt x="10147" y="53975"/>
                  </a:lnTo>
                  <a:lnTo>
                    <a:pt x="7835" y="54863"/>
                  </a:lnTo>
                  <a:lnTo>
                    <a:pt x="5994" y="56768"/>
                  </a:lnTo>
                  <a:lnTo>
                    <a:pt x="4140" y="58546"/>
                  </a:lnTo>
                  <a:lnTo>
                    <a:pt x="2755" y="60832"/>
                  </a:lnTo>
                  <a:lnTo>
                    <a:pt x="1371" y="62737"/>
                  </a:lnTo>
                  <a:lnTo>
                    <a:pt x="444" y="65024"/>
                  </a:lnTo>
                  <a:lnTo>
                    <a:pt x="0" y="67309"/>
                  </a:lnTo>
                  <a:lnTo>
                    <a:pt x="0" y="69595"/>
                  </a:lnTo>
                  <a:lnTo>
                    <a:pt x="0" y="300736"/>
                  </a:lnTo>
                  <a:lnTo>
                    <a:pt x="0" y="303021"/>
                  </a:lnTo>
                  <a:lnTo>
                    <a:pt x="927" y="304419"/>
                  </a:lnTo>
                  <a:lnTo>
                    <a:pt x="1828" y="305815"/>
                  </a:lnTo>
                  <a:lnTo>
                    <a:pt x="3213" y="306705"/>
                  </a:lnTo>
                  <a:lnTo>
                    <a:pt x="4610" y="307213"/>
                  </a:lnTo>
                  <a:lnTo>
                    <a:pt x="6451" y="307594"/>
                  </a:lnTo>
                  <a:lnTo>
                    <a:pt x="8763" y="307213"/>
                  </a:lnTo>
                  <a:lnTo>
                    <a:pt x="10604" y="306196"/>
                  </a:lnTo>
                  <a:lnTo>
                    <a:pt x="116217" y="252221"/>
                  </a:lnTo>
                  <a:lnTo>
                    <a:pt x="116217" y="0"/>
                  </a:lnTo>
                  <a:close/>
                </a:path>
                <a:path w="349884" h="311785">
                  <a:moveTo>
                    <a:pt x="338543" y="5080"/>
                  </a:moveTo>
                  <a:lnTo>
                    <a:pt x="232905" y="59055"/>
                  </a:lnTo>
                  <a:lnTo>
                    <a:pt x="232905" y="311276"/>
                  </a:lnTo>
                  <a:lnTo>
                    <a:pt x="339445" y="257301"/>
                  </a:lnTo>
                  <a:lnTo>
                    <a:pt x="341299" y="256412"/>
                  </a:lnTo>
                  <a:lnTo>
                    <a:pt x="343598" y="254634"/>
                  </a:lnTo>
                  <a:lnTo>
                    <a:pt x="344982" y="252730"/>
                  </a:lnTo>
                  <a:lnTo>
                    <a:pt x="346837" y="250951"/>
                  </a:lnTo>
                  <a:lnTo>
                    <a:pt x="347764" y="248538"/>
                  </a:lnTo>
                  <a:lnTo>
                    <a:pt x="348678" y="246252"/>
                  </a:lnTo>
                  <a:lnTo>
                    <a:pt x="349148" y="243967"/>
                  </a:lnTo>
                  <a:lnTo>
                    <a:pt x="349605" y="241681"/>
                  </a:lnTo>
                  <a:lnTo>
                    <a:pt x="349605" y="10540"/>
                  </a:lnTo>
                  <a:lnTo>
                    <a:pt x="344525" y="4190"/>
                  </a:lnTo>
                  <a:lnTo>
                    <a:pt x="342684" y="4190"/>
                  </a:lnTo>
                  <a:lnTo>
                    <a:pt x="340829" y="4190"/>
                  </a:lnTo>
                  <a:lnTo>
                    <a:pt x="338543" y="5080"/>
                  </a:lnTo>
                  <a:close/>
                </a:path>
              </a:pathLst>
            </a:custGeom>
            <a:noFill/>
            <a:ln w="12700">
              <a:solidFill>
                <a:srgbClr val="FF9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object 19"/>
            <p:cNvSpPr>
              <a:spLocks noChangeArrowheads="1"/>
            </p:cNvSpPr>
            <p:nvPr/>
          </p:nvSpPr>
          <p:spPr bwMode="auto">
            <a:xfrm>
              <a:off x="271195" y="2412364"/>
              <a:ext cx="295897" cy="168529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5" name="object 21"/>
          <p:cNvSpPr>
            <a:spLocks noChangeArrowheads="1"/>
          </p:cNvSpPr>
          <p:nvPr/>
        </p:nvSpPr>
        <p:spPr bwMode="auto">
          <a:xfrm>
            <a:off x="1549399" y="3071491"/>
            <a:ext cx="322263" cy="3286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6" name="object 24"/>
          <p:cNvSpPr>
            <a:spLocks noChangeArrowheads="1"/>
          </p:cNvSpPr>
          <p:nvPr/>
        </p:nvSpPr>
        <p:spPr bwMode="auto">
          <a:xfrm>
            <a:off x="1560401" y="2142581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63018" y="3235798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32794" y="5583299"/>
            <a:ext cx="687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ДЛЯ РЕГИОНАЛЬНЫХ КОМАНД ПЕДАГОГОВ  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32794" y="4732337"/>
            <a:ext cx="66246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ИТОГОВОЙ ДИАГНОСТИКИ ШКОЛЬНИКОВ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32794" y="2040843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ВХОДНАЯ ДИАГНОСТИКА 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ИСРО РАО)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657431" y="2237131"/>
            <a:ext cx="26273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18 февраля 2022 г.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32794" y="2925033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ПЕДАГОГОВ С ОБУЧАЮЩИМИСЯ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(БАНК ЗАДАНИЙ НА ПОРТАЛЕ РЭШ)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32794" y="3832381"/>
            <a:ext cx="604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МЕТОДИСТОВ-ТЬЮТЕРОВ</a:t>
            </a:r>
          </a:p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(АКАДЕМИЯ МИНПРСВЕЩЕНИЯ)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640684" y="4052471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sp>
        <p:nvSpPr>
          <p:cNvPr id="78" name="object 24"/>
          <p:cNvSpPr>
            <a:spLocks noChangeArrowheads="1"/>
          </p:cNvSpPr>
          <p:nvPr/>
        </p:nvSpPr>
        <p:spPr bwMode="auto">
          <a:xfrm>
            <a:off x="1598802" y="4822317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635076" y="5024724"/>
            <a:ext cx="26273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25 марта 2022 г.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59630" y="5898167"/>
            <a:ext cx="10992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</a:p>
        </p:txBody>
      </p:sp>
      <p:grpSp>
        <p:nvGrpSpPr>
          <p:cNvPr id="82" name="object 14"/>
          <p:cNvGrpSpPr>
            <a:grpSpLocks/>
          </p:cNvGrpSpPr>
          <p:nvPr/>
        </p:nvGrpSpPr>
        <p:grpSpPr bwMode="auto">
          <a:xfrm>
            <a:off x="1545257" y="5707861"/>
            <a:ext cx="336550" cy="352425"/>
            <a:chOff x="268427" y="1485264"/>
            <a:chExt cx="336550" cy="352425"/>
          </a:xfrm>
        </p:grpSpPr>
        <p:sp>
          <p:nvSpPr>
            <p:cNvPr id="83" name="object 15"/>
            <p:cNvSpPr>
              <a:spLocks/>
            </p:cNvSpPr>
            <p:nvPr/>
          </p:nvSpPr>
          <p:spPr bwMode="auto">
            <a:xfrm>
              <a:off x="274777" y="1533143"/>
              <a:ext cx="285750" cy="285750"/>
            </a:xfrm>
            <a:custGeom>
              <a:avLst/>
              <a:gdLst>
                <a:gd name="T0" fmla="*/ 223697 w 285750"/>
                <a:gd name="T1" fmla="*/ 25400 h 285750"/>
                <a:gd name="T2" fmla="*/ 214934 w 285750"/>
                <a:gd name="T3" fmla="*/ 19430 h 285750"/>
                <a:gd name="T4" fmla="*/ 205714 w 285750"/>
                <a:gd name="T5" fmla="*/ 14731 h 285750"/>
                <a:gd name="T6" fmla="*/ 165125 w 285750"/>
                <a:gd name="T7" fmla="*/ 1904 h 285750"/>
                <a:gd name="T8" fmla="*/ 142989 w 285750"/>
                <a:gd name="T9" fmla="*/ 0 h 285750"/>
                <a:gd name="T10" fmla="*/ 135610 w 285750"/>
                <a:gd name="T11" fmla="*/ 0 h 285750"/>
                <a:gd name="T12" fmla="*/ 128219 w 285750"/>
                <a:gd name="T13" fmla="*/ 888 h 285750"/>
                <a:gd name="T14" fmla="*/ 121310 w 285750"/>
                <a:gd name="T15" fmla="*/ 1904 h 285750"/>
                <a:gd name="T16" fmla="*/ 114401 w 285750"/>
                <a:gd name="T17" fmla="*/ 2793 h 285750"/>
                <a:gd name="T18" fmla="*/ 75171 w 285750"/>
                <a:gd name="T19" fmla="*/ 17017 h 285750"/>
                <a:gd name="T20" fmla="*/ 69189 w 285750"/>
                <a:gd name="T21" fmla="*/ 20827 h 285750"/>
                <a:gd name="T22" fmla="*/ 63195 w 285750"/>
                <a:gd name="T23" fmla="*/ 24510 h 285750"/>
                <a:gd name="T24" fmla="*/ 57657 w 285750"/>
                <a:gd name="T25" fmla="*/ 28193 h 285750"/>
                <a:gd name="T26" fmla="*/ 52133 w 285750"/>
                <a:gd name="T27" fmla="*/ 32765 h 285750"/>
                <a:gd name="T28" fmla="*/ 47053 w 285750"/>
                <a:gd name="T29" fmla="*/ 36956 h 285750"/>
                <a:gd name="T30" fmla="*/ 41986 w 285750"/>
                <a:gd name="T31" fmla="*/ 42036 h 285750"/>
                <a:gd name="T32" fmla="*/ 37363 w 285750"/>
                <a:gd name="T33" fmla="*/ 46608 h 285750"/>
                <a:gd name="T34" fmla="*/ 32753 w 285750"/>
                <a:gd name="T35" fmla="*/ 52069 h 285750"/>
                <a:gd name="T36" fmla="*/ 11531 w 285750"/>
                <a:gd name="T37" fmla="*/ 87121 h 285750"/>
                <a:gd name="T38" fmla="*/ 927 w 285750"/>
                <a:gd name="T39" fmla="*/ 128269 h 285750"/>
                <a:gd name="T40" fmla="*/ 0 w 285750"/>
                <a:gd name="T41" fmla="*/ 142493 h 285750"/>
                <a:gd name="T42" fmla="*/ 469 w 285750"/>
                <a:gd name="T43" fmla="*/ 149859 h 285750"/>
                <a:gd name="T44" fmla="*/ 927 w 285750"/>
                <a:gd name="T45" fmla="*/ 157352 h 285750"/>
                <a:gd name="T46" fmla="*/ 1854 w 285750"/>
                <a:gd name="T47" fmla="*/ 164210 h 285750"/>
                <a:gd name="T48" fmla="*/ 14287 w 285750"/>
                <a:gd name="T49" fmla="*/ 204342 h 285750"/>
                <a:gd name="T50" fmla="*/ 28587 w 285750"/>
                <a:gd name="T51" fmla="*/ 227837 h 285750"/>
                <a:gd name="T52" fmla="*/ 32753 w 285750"/>
                <a:gd name="T53" fmla="*/ 233425 h 285750"/>
                <a:gd name="T54" fmla="*/ 63195 w 285750"/>
                <a:gd name="T55" fmla="*/ 261111 h 285750"/>
                <a:gd name="T56" fmla="*/ 75171 w 285750"/>
                <a:gd name="T57" fmla="*/ 267969 h 285750"/>
                <a:gd name="T58" fmla="*/ 81178 w 285750"/>
                <a:gd name="T59" fmla="*/ 271271 h 285750"/>
                <a:gd name="T60" fmla="*/ 87642 w 285750"/>
                <a:gd name="T61" fmla="*/ 273938 h 285750"/>
                <a:gd name="T62" fmla="*/ 94094 w 285750"/>
                <a:gd name="T63" fmla="*/ 276732 h 285750"/>
                <a:gd name="T64" fmla="*/ 100558 w 285750"/>
                <a:gd name="T65" fmla="*/ 279018 h 285750"/>
                <a:gd name="T66" fmla="*/ 107467 w 285750"/>
                <a:gd name="T67" fmla="*/ 280923 h 285750"/>
                <a:gd name="T68" fmla="*/ 114401 w 285750"/>
                <a:gd name="T69" fmla="*/ 282320 h 285750"/>
                <a:gd name="T70" fmla="*/ 121310 w 285750"/>
                <a:gd name="T71" fmla="*/ 283717 h 285750"/>
                <a:gd name="T72" fmla="*/ 128219 w 285750"/>
                <a:gd name="T73" fmla="*/ 284606 h 285750"/>
                <a:gd name="T74" fmla="*/ 135610 w 285750"/>
                <a:gd name="T75" fmla="*/ 284988 h 285750"/>
                <a:gd name="T76" fmla="*/ 142989 w 285750"/>
                <a:gd name="T77" fmla="*/ 285495 h 285750"/>
                <a:gd name="T78" fmla="*/ 150355 w 285750"/>
                <a:gd name="T79" fmla="*/ 284988 h 285750"/>
                <a:gd name="T80" fmla="*/ 157289 w 285750"/>
                <a:gd name="T81" fmla="*/ 284606 h 285750"/>
                <a:gd name="T82" fmla="*/ 198323 w 285750"/>
                <a:gd name="T83" fmla="*/ 273938 h 285750"/>
                <a:gd name="T84" fmla="*/ 204787 w 285750"/>
                <a:gd name="T85" fmla="*/ 271271 h 285750"/>
                <a:gd name="T86" fmla="*/ 210794 w 285750"/>
                <a:gd name="T87" fmla="*/ 267969 h 285750"/>
                <a:gd name="T88" fmla="*/ 216776 w 285750"/>
                <a:gd name="T89" fmla="*/ 264794 h 285750"/>
                <a:gd name="T90" fmla="*/ 222770 w 285750"/>
                <a:gd name="T91" fmla="*/ 261111 h 285750"/>
                <a:gd name="T92" fmla="*/ 253212 w 285750"/>
                <a:gd name="T93" fmla="*/ 233425 h 285750"/>
                <a:gd name="T94" fmla="*/ 274434 w 285750"/>
                <a:gd name="T95" fmla="*/ 198373 h 285750"/>
                <a:gd name="T96" fmla="*/ 279044 w 285750"/>
                <a:gd name="T97" fmla="*/ 184911 h 285750"/>
                <a:gd name="T98" fmla="*/ 281355 w 285750"/>
                <a:gd name="T99" fmla="*/ 178561 h 285750"/>
                <a:gd name="T100" fmla="*/ 282727 w 285750"/>
                <a:gd name="T101" fmla="*/ 171576 h 285750"/>
                <a:gd name="T102" fmla="*/ 284111 w 285750"/>
                <a:gd name="T103" fmla="*/ 164210 h 285750"/>
                <a:gd name="T104" fmla="*/ 285038 w 285750"/>
                <a:gd name="T105" fmla="*/ 157352 h 285750"/>
                <a:gd name="T106" fmla="*/ 285496 w 285750"/>
                <a:gd name="T107" fmla="*/ 149859 h 285750"/>
                <a:gd name="T108" fmla="*/ 285496 w 285750"/>
                <a:gd name="T109" fmla="*/ 142493 h 285750"/>
                <a:gd name="T110" fmla="*/ 278130 w 285750"/>
                <a:gd name="T111" fmla="*/ 97789 h 285750"/>
                <a:gd name="T112" fmla="*/ 264287 w 285750"/>
                <a:gd name="T113" fmla="*/ 67817 h 285750"/>
                <a:gd name="T114" fmla="*/ 257835 w 285750"/>
                <a:gd name="T115" fmla="*/ 58546 h 2857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5750"/>
                <a:gd name="T175" fmla="*/ 0 h 285750"/>
                <a:gd name="T176" fmla="*/ 285750 w 285750"/>
                <a:gd name="T177" fmla="*/ 285750 h 2857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5750" h="285750">
                  <a:moveTo>
                    <a:pt x="223697" y="25400"/>
                  </a:moveTo>
                  <a:lnTo>
                    <a:pt x="214934" y="19430"/>
                  </a:lnTo>
                  <a:lnTo>
                    <a:pt x="205714" y="14731"/>
                  </a:lnTo>
                  <a:lnTo>
                    <a:pt x="165125" y="1904"/>
                  </a:lnTo>
                  <a:lnTo>
                    <a:pt x="142989" y="0"/>
                  </a:lnTo>
                  <a:lnTo>
                    <a:pt x="135610" y="0"/>
                  </a:lnTo>
                  <a:lnTo>
                    <a:pt x="128219" y="888"/>
                  </a:lnTo>
                  <a:lnTo>
                    <a:pt x="121310" y="1904"/>
                  </a:lnTo>
                  <a:lnTo>
                    <a:pt x="114401" y="2793"/>
                  </a:lnTo>
                  <a:lnTo>
                    <a:pt x="75171" y="17017"/>
                  </a:lnTo>
                  <a:lnTo>
                    <a:pt x="69189" y="20827"/>
                  </a:lnTo>
                  <a:lnTo>
                    <a:pt x="63195" y="24510"/>
                  </a:lnTo>
                  <a:lnTo>
                    <a:pt x="57657" y="28193"/>
                  </a:lnTo>
                  <a:lnTo>
                    <a:pt x="52133" y="32765"/>
                  </a:lnTo>
                  <a:lnTo>
                    <a:pt x="47053" y="36956"/>
                  </a:lnTo>
                  <a:lnTo>
                    <a:pt x="41986" y="42036"/>
                  </a:lnTo>
                  <a:lnTo>
                    <a:pt x="37363" y="46608"/>
                  </a:lnTo>
                  <a:lnTo>
                    <a:pt x="32753" y="52069"/>
                  </a:lnTo>
                  <a:lnTo>
                    <a:pt x="11531" y="87121"/>
                  </a:lnTo>
                  <a:lnTo>
                    <a:pt x="927" y="128269"/>
                  </a:lnTo>
                  <a:lnTo>
                    <a:pt x="0" y="142493"/>
                  </a:lnTo>
                  <a:lnTo>
                    <a:pt x="469" y="149859"/>
                  </a:lnTo>
                  <a:lnTo>
                    <a:pt x="927" y="157352"/>
                  </a:lnTo>
                  <a:lnTo>
                    <a:pt x="1854" y="164210"/>
                  </a:lnTo>
                  <a:lnTo>
                    <a:pt x="14287" y="204342"/>
                  </a:lnTo>
                  <a:lnTo>
                    <a:pt x="28587" y="227837"/>
                  </a:lnTo>
                  <a:lnTo>
                    <a:pt x="32753" y="233425"/>
                  </a:lnTo>
                  <a:lnTo>
                    <a:pt x="63195" y="261111"/>
                  </a:lnTo>
                  <a:lnTo>
                    <a:pt x="75171" y="267969"/>
                  </a:lnTo>
                  <a:lnTo>
                    <a:pt x="81178" y="271271"/>
                  </a:lnTo>
                  <a:lnTo>
                    <a:pt x="87642" y="273938"/>
                  </a:lnTo>
                  <a:lnTo>
                    <a:pt x="94094" y="276732"/>
                  </a:lnTo>
                  <a:lnTo>
                    <a:pt x="100558" y="279018"/>
                  </a:lnTo>
                  <a:lnTo>
                    <a:pt x="107467" y="280923"/>
                  </a:lnTo>
                  <a:lnTo>
                    <a:pt x="114401" y="282320"/>
                  </a:lnTo>
                  <a:lnTo>
                    <a:pt x="121310" y="283717"/>
                  </a:lnTo>
                  <a:lnTo>
                    <a:pt x="128219" y="284606"/>
                  </a:lnTo>
                  <a:lnTo>
                    <a:pt x="135610" y="284988"/>
                  </a:lnTo>
                  <a:lnTo>
                    <a:pt x="142989" y="285495"/>
                  </a:lnTo>
                  <a:lnTo>
                    <a:pt x="150355" y="284988"/>
                  </a:lnTo>
                  <a:lnTo>
                    <a:pt x="157289" y="284606"/>
                  </a:lnTo>
                  <a:lnTo>
                    <a:pt x="198323" y="273938"/>
                  </a:lnTo>
                  <a:lnTo>
                    <a:pt x="204787" y="271271"/>
                  </a:lnTo>
                  <a:lnTo>
                    <a:pt x="210794" y="267969"/>
                  </a:lnTo>
                  <a:lnTo>
                    <a:pt x="216776" y="264794"/>
                  </a:lnTo>
                  <a:lnTo>
                    <a:pt x="222770" y="261111"/>
                  </a:lnTo>
                  <a:lnTo>
                    <a:pt x="253212" y="233425"/>
                  </a:lnTo>
                  <a:lnTo>
                    <a:pt x="274434" y="198373"/>
                  </a:lnTo>
                  <a:lnTo>
                    <a:pt x="279044" y="184911"/>
                  </a:lnTo>
                  <a:lnTo>
                    <a:pt x="281355" y="178561"/>
                  </a:lnTo>
                  <a:lnTo>
                    <a:pt x="282727" y="171576"/>
                  </a:lnTo>
                  <a:lnTo>
                    <a:pt x="284111" y="164210"/>
                  </a:lnTo>
                  <a:lnTo>
                    <a:pt x="285038" y="157352"/>
                  </a:lnTo>
                  <a:lnTo>
                    <a:pt x="285496" y="149859"/>
                  </a:lnTo>
                  <a:lnTo>
                    <a:pt x="285496" y="142493"/>
                  </a:lnTo>
                  <a:lnTo>
                    <a:pt x="278130" y="97789"/>
                  </a:lnTo>
                  <a:lnTo>
                    <a:pt x="264287" y="67817"/>
                  </a:lnTo>
                  <a:lnTo>
                    <a:pt x="257835" y="58546"/>
                  </a:lnTo>
                </a:path>
              </a:pathLst>
            </a:custGeom>
            <a:noFill/>
            <a:ln w="12700">
              <a:solidFill>
                <a:srgbClr val="FF9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object 16"/>
            <p:cNvSpPr>
              <a:spLocks noChangeArrowheads="1"/>
            </p:cNvSpPr>
            <p:nvPr/>
          </p:nvSpPr>
          <p:spPr bwMode="auto">
            <a:xfrm>
              <a:off x="276275" y="1485264"/>
              <a:ext cx="328637" cy="35217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/>
          <p:nvPr/>
        </p:nvCxnSpPr>
        <p:spPr>
          <a:xfrm>
            <a:off x="3042745" y="1678009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2070894" y="1246209"/>
            <a:ext cx="60483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СОБЕСЕДОВАНИЯ С РЕГИОНАМИ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57431" y="1246209"/>
            <a:ext cx="26273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21 февраля 2022 г.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97289" y="253143"/>
            <a:ext cx="935035" cy="748115"/>
          </a:xfrm>
          <a:prstGeom prst="rect">
            <a:avLst/>
          </a:prstGeom>
        </p:spPr>
      </p:pic>
      <p:sp>
        <p:nvSpPr>
          <p:cNvPr id="90" name="Прямоугольник 89"/>
          <p:cNvSpPr/>
          <p:nvPr/>
        </p:nvSpPr>
        <p:spPr>
          <a:xfrm>
            <a:off x="1166489" y="329432"/>
            <a:ext cx="92455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МЕРОПРИЯТИЯ ПО ПОДГОТОВКЕ К ИССЛЕДОВАНИЮ</a:t>
            </a:r>
          </a:p>
        </p:txBody>
      </p:sp>
      <p:sp>
        <p:nvSpPr>
          <p:cNvPr id="91" name="object 24"/>
          <p:cNvSpPr>
            <a:spLocks noChangeArrowheads="1"/>
          </p:cNvSpPr>
          <p:nvPr/>
        </p:nvSpPr>
        <p:spPr bwMode="auto">
          <a:xfrm>
            <a:off x="1567957" y="1213079"/>
            <a:ext cx="358775" cy="4048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042745" y="2724997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98" name="Прямая соединительная линия 97"/>
          <p:cNvCxnSpPr/>
          <p:nvPr/>
        </p:nvCxnSpPr>
        <p:spPr>
          <a:xfrm>
            <a:off x="3042745" y="3652837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99" name="Прямая соединительная линия 98"/>
          <p:cNvCxnSpPr/>
          <p:nvPr/>
        </p:nvCxnSpPr>
        <p:spPr>
          <a:xfrm>
            <a:off x="3015183" y="4579753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  <p:cxnSp>
        <p:nvCxnSpPr>
          <p:cNvPr id="100" name="Прямая соединительная линия 99"/>
          <p:cNvCxnSpPr/>
          <p:nvPr/>
        </p:nvCxnSpPr>
        <p:spPr>
          <a:xfrm>
            <a:off x="2975509" y="5453062"/>
            <a:ext cx="6571086" cy="0"/>
          </a:xfrm>
          <a:prstGeom prst="line">
            <a:avLst/>
          </a:prstGeom>
          <a:noFill/>
          <a:ln w="25400" cap="flat" cmpd="sng" algn="ctr">
            <a:solidFill>
              <a:srgbClr val="660066"/>
            </a:solidFill>
            <a:prstDash val="dash"/>
          </a:ln>
          <a:effectLst/>
        </p:spPr>
      </p:cxnSp>
    </p:spTree>
    <p:extLst>
      <p:ext uri="{BB962C8B-B14F-4D97-AF65-F5344CB8AC3E}">
        <p14:creationId xmlns:p14="http://schemas.microsoft.com/office/powerpoint/2010/main" val="121094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16492"/>
          <a:stretch/>
        </p:blipFill>
        <p:spPr bwMode="auto">
          <a:xfrm>
            <a:off x="-17478" y="20124"/>
            <a:ext cx="2593982" cy="68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1894" y="1083925"/>
            <a:ext cx="2513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августа 2021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Пр-1383 по итогам заседания Совета по стратегическому развитию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национальным проектам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6375" y="171772"/>
            <a:ext cx="93528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ОРГАНИЗАЦИИ ОБРАЗОВАТЕЛЬНОГО ПРОЦЕССА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КАПИТАЛЬНОГО РЕМОНТА И ОСНАЩЕНИЯ ЗДАНИЙ ШКОЛ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9490" y="881692"/>
            <a:ext cx="638884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1800" b="1" dirty="0">
                <a:solidFill>
                  <a:srgbClr val="4BACC6">
                    <a:lumMod val="75000"/>
                  </a:srgbClr>
                </a:solidFill>
              </a:rPr>
              <a:t>2022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7396768"/>
              </p:ext>
            </p:extLst>
          </p:nvPr>
        </p:nvGraphicFramePr>
        <p:xfrm>
          <a:off x="3075678" y="1611157"/>
          <a:ext cx="8728242" cy="1290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807793" y="1083925"/>
            <a:ext cx="675075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79106" y="3024367"/>
            <a:ext cx="2376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заместитель руководителя региона,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представитель аппарата Полномочного представителя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Президента РФ в федеральном округе,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руководитель регионального органа управления образованием, </a:t>
            </a:r>
          </a:p>
          <a:p>
            <a:pPr marL="17145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территориальных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органов </a:t>
            </a: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Минстроя России, МЧС России, </a:t>
            </a:r>
            <a:r>
              <a:rPr lang="ru-RU" sz="12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Росгвардии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иных ведомств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03379" y="3001191"/>
            <a:ext cx="208823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Российского движения школьников,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конкурса «Большая перемена»,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родительской общественности,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членов законодательных органов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субъекта Российской Федерации,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правозащитных общественных объединений, </a:t>
            </a:r>
          </a:p>
          <a:p>
            <a:pPr marL="171450" lvl="0" indent="-171450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Представители профессиональных объединений </a:t>
            </a:r>
            <a:b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педагогических работников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39799" y="3024367"/>
            <a:ext cx="206041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 указанием наименования конкретных общеобразовательных организаций и планируемых сроков (периодов) проведения ремонтных работ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мер по организации образовательного процесса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667875" y="3024367"/>
            <a:ext cx="233975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Работа с общественностью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Работа с родительским сообществом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СМИ</a:t>
            </a:r>
          </a:p>
          <a:p>
            <a:pPr marL="171450" indent="-171450" fontAlgn="base">
              <a:lnSpc>
                <a:spcPct val="80000"/>
              </a:lnSpc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«Горячей линии»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90453" y="882059"/>
            <a:ext cx="904283" cy="34624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/>
            <a:r>
              <a:rPr lang="ru-RU" sz="1800" b="1" dirty="0">
                <a:solidFill>
                  <a:srgbClr val="8064A2">
                    <a:lumMod val="75000"/>
                  </a:srgbClr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3387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6477AD9-31E9-47E8-99FC-B88C1D0E51B7}"/>
              </a:ext>
            </a:extLst>
          </p:cNvPr>
          <p:cNvSpPr/>
          <p:nvPr/>
        </p:nvSpPr>
        <p:spPr>
          <a:xfrm>
            <a:off x="1121434" y="73724"/>
            <a:ext cx="11081582" cy="78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ТРЕТЬЕЙ СМЕНЫ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к 1 сентября 2023 г.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74072" y="1572207"/>
            <a:ext cx="11513127" cy="138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70990" y="1945073"/>
            <a:ext cx="33587" cy="4784201"/>
          </a:xfrm>
          <a:prstGeom prst="line">
            <a:avLst/>
          </a:prstGeom>
          <a:ln w="28575">
            <a:solidFill>
              <a:srgbClr val="2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427337" y="876162"/>
            <a:ext cx="1259420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95774" y="6531828"/>
            <a:ext cx="69024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1686757" y="865116"/>
            <a:ext cx="10200441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</a:t>
            </a:r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переходный период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2021 по 1 сентября 2023 г. </a:t>
            </a:r>
          </a:p>
          <a:p>
            <a:pPr algn="ctr" defTabSz="914400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мероприятий по ликвидации третьей смены в ОО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290656" y="887032"/>
            <a:ext cx="0" cy="604820"/>
          </a:xfrm>
          <a:prstGeom prst="line">
            <a:avLst/>
          </a:prstGeom>
          <a:ln w="28575">
            <a:solidFill>
              <a:srgbClr val="203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2655" y="2220621"/>
            <a:ext cx="6351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Упорядочить организацию учебного процесса в школах с 3х сменным режимом обучения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(исходя из нормативного закрепления понятий второй и третьей смен обучения) информировать Департамент о принятых мерах – до _______ ).</a:t>
            </a:r>
          </a:p>
          <a:p>
            <a:pPr indent="-342900" defTabSz="914400">
              <a:buFontTx/>
              <a:buAutoNum type="arabicPeriod"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детальные инструктажи для ответственных по заполнению формы ОО-1 в 2022 году 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целью актуального отражения в базах данных тех школ, в которых существует фактическая организация обучения в 1-ю, во 2-ю и в 3-ю смены). </a:t>
            </a:r>
          </a:p>
          <a:p>
            <a:pPr indent="-342900" defTabSz="914400">
              <a:buFont typeface="+mj-lt"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дорожные карты по ликвидации 3-й смены</a:t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с учётом оказания помощи в случае необходимости капитальных вложений адресно данным регионам, а также оптимизации политики в отношении строительства школ/пристроек, градостроительной политики (планирование жилых застроек с учетом потребности в образовательных учреждениях)).</a:t>
            </a:r>
          </a:p>
          <a:p>
            <a:pPr indent="-342900" defTabSz="914400">
              <a:buFont typeface="+mj-lt"/>
              <a:buAutoNum type="arabicPeriod"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defTabSz="914400">
              <a:buFont typeface="+mj-lt"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и провести ряд мероприятий по изучению и распространению опыта ликвидации третьей смены в общеобразовательных организациях своего региона.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69341" y="1642801"/>
            <a:ext cx="4917857" cy="6045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B8F71-879C-41C1-BD74-1476EB731D49}"/>
              </a:ext>
            </a:extLst>
          </p:cNvPr>
          <p:cNvSpPr txBox="1"/>
          <p:nvPr/>
        </p:nvSpPr>
        <p:spPr>
          <a:xfrm>
            <a:off x="374072" y="1747142"/>
            <a:ext cx="4792732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Субъекты Российской Федерации: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86977" y="2277238"/>
            <a:ext cx="540502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изменению формулировки Росстата (июнь 2022 г.).</a:t>
            </a:r>
          </a:p>
          <a:p>
            <a:pPr marL="228600" indent="-228600" defTabSz="914400">
              <a:buFontTx/>
              <a:buAutoNum type="arabicPeriod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мониторинговые визиты в 2022.</a:t>
            </a:r>
          </a:p>
          <a:p>
            <a:pPr marL="228600" indent="-228600" defTabSz="914400">
              <a:buFontTx/>
              <a:buAutoNum type="arabicPeriod"/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методические рекомендации по эффективному закреплению школ за адресами (март 2022 г)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-228600" defTabSz="914400">
              <a:buFontTx/>
              <a:buAutoNum type="arabicPeriod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914400">
              <a:buFontTx/>
              <a:buAutoNum type="arabicPeriod"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«ФГБНУ ИУО РАО» ответственным за информационное и  организационное сопровождение мероприятий по ликвидации 3-й смены (ОЗМ):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с «3 сменой» в регионах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консультационной поддержки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по заполнению формы ОО-1 в 2022 году с целью актуального отражения в базах данных тех школ, в которых существует фактическая организация обучения в 1-ю, во 2-ю и в 3-ю смены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исполнения дорожных карт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ликвидации 3-й смены</a:t>
            </a:r>
          </a:p>
          <a:p>
            <a:pPr marL="540000" indent="-285750"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ряда мероприятий по изучению и распространению опыта ликвидации третьей смены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регионов</a:t>
            </a:r>
          </a:p>
        </p:txBody>
      </p:sp>
      <p:pic>
        <p:nvPicPr>
          <p:cNvPr id="1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2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227083"/>
              </p:ext>
            </p:extLst>
          </p:nvPr>
        </p:nvGraphicFramePr>
        <p:xfrm>
          <a:off x="9245164" y="1473993"/>
          <a:ext cx="1132017" cy="80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38870B8-2617-44E5-ACAC-5FF74C029B2F}"/>
              </a:ext>
            </a:extLst>
          </p:cNvPr>
          <p:cNvSpPr/>
          <p:nvPr/>
        </p:nvSpPr>
        <p:spPr>
          <a:xfrm>
            <a:off x="9863180" y="658930"/>
            <a:ext cx="2266949" cy="369328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1 февраля 2022 г.</a:t>
            </a:r>
          </a:p>
        </p:txBody>
      </p:sp>
      <p:pic>
        <p:nvPicPr>
          <p:cNvPr id="73" name="Рисунок 72" descr="Пользователи">
            <a:extLst>
              <a:ext uri="{FF2B5EF4-FFF2-40B4-BE49-F238E27FC236}">
                <a16:creationId xmlns:a16="http://schemas.microsoft.com/office/drawing/2014/main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99" y="1813787"/>
            <a:ext cx="437599" cy="348135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4455240-EFE2-411F-A6C8-496AB3BA9771}"/>
              </a:ext>
            </a:extLst>
          </p:cNvPr>
          <p:cNvSpPr/>
          <p:nvPr/>
        </p:nvSpPr>
        <p:spPr>
          <a:xfrm>
            <a:off x="8403890" y="1446360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99,57%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1223" y="1138593"/>
            <a:ext cx="3548351" cy="61554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3 ДО 7 ЛЕТ</a:t>
            </a:r>
          </a:p>
          <a:p>
            <a:endParaRPr lang="ru-RU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3949" y="3211420"/>
            <a:ext cx="3790885" cy="3231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986766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2 МЕСЯЦЕВ ДО 3 ЛЕТ</a:t>
            </a:r>
          </a:p>
        </p:txBody>
      </p:sp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123167"/>
              </p:ext>
            </p:extLst>
          </p:nvPr>
        </p:nvGraphicFramePr>
        <p:xfrm>
          <a:off x="4327216" y="3439062"/>
          <a:ext cx="1313785" cy="783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" name="Рисунок 60" descr="Пользователи">
            <a:extLst>
              <a:ext uri="{FF2B5EF4-FFF2-40B4-BE49-F238E27FC236}">
                <a16:creationId xmlns:a16="http://schemas.microsoft.com/office/drawing/2014/main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06" y="3884709"/>
            <a:ext cx="437599" cy="348135"/>
          </a:xfrm>
          <a:prstGeom prst="rect">
            <a:avLst/>
          </a:prstGeom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C4455240-EFE2-411F-A6C8-496AB3BA9771}"/>
              </a:ext>
            </a:extLst>
          </p:cNvPr>
          <p:cNvSpPr/>
          <p:nvPr/>
        </p:nvSpPr>
        <p:spPr>
          <a:xfrm>
            <a:off x="3390320" y="3550435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Arial "/>
                <a:ea typeface="Verdana" pitchFamily="34" charset="0"/>
              </a:rPr>
              <a:t>96,24%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59705" y="2028571"/>
            <a:ext cx="2893204" cy="323161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pPr defTabSz="986766">
              <a:spcBef>
                <a:spcPct val="0"/>
              </a:spcBef>
              <a:defRPr/>
            </a:pPr>
            <a:r>
              <a:rPr lang="ru-RU" sz="15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ВОЗРАСТЕ ОТ 1,5 ДО 3 ЛЕТ</a:t>
            </a:r>
          </a:p>
        </p:txBody>
      </p: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id="{BD9CAD58-7703-4AB1-99EA-1F795E981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947665"/>
              </p:ext>
            </p:extLst>
          </p:nvPr>
        </p:nvGraphicFramePr>
        <p:xfrm>
          <a:off x="6784540" y="2374238"/>
          <a:ext cx="1241047" cy="774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C4455240-EFE2-411F-A6C8-496AB3BA9771}"/>
              </a:ext>
            </a:extLst>
          </p:cNvPr>
          <p:cNvSpPr/>
          <p:nvPr/>
        </p:nvSpPr>
        <p:spPr>
          <a:xfrm>
            <a:off x="5435665" y="2352504"/>
            <a:ext cx="1348875" cy="400105"/>
          </a:xfrm>
          <a:prstGeom prst="rect">
            <a:avLst/>
          </a:prstGeom>
        </p:spPr>
        <p:txBody>
          <a:bodyPr wrap="square" lIns="91428" tIns="45718" rIns="91428" bIns="45718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96,34%</a:t>
            </a:r>
          </a:p>
        </p:txBody>
      </p:sp>
      <p:pic>
        <p:nvPicPr>
          <p:cNvPr id="67" name="Рисунок 66" descr="Пользователи">
            <a:extLst>
              <a:ext uri="{FF2B5EF4-FFF2-40B4-BE49-F238E27FC236}">
                <a16:creationId xmlns:a16="http://schemas.microsoft.com/office/drawing/2014/main" id="{B35F0ED7-1C25-40E5-823D-B881E975A15C}"/>
              </a:ext>
            </a:extLst>
          </p:cNvPr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3" y="2724995"/>
            <a:ext cx="437599" cy="34813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15251" r="10602" b="17066"/>
          <a:stretch/>
        </p:blipFill>
        <p:spPr bwMode="auto">
          <a:xfrm>
            <a:off x="2576513" y="4467413"/>
            <a:ext cx="4350799" cy="23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15649" r="8527" b="9357"/>
          <a:stretch/>
        </p:blipFill>
        <p:spPr bwMode="auto">
          <a:xfrm>
            <a:off x="7596340" y="4374105"/>
            <a:ext cx="4595660" cy="24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/>
          </p:cNvPicPr>
          <p:nvPr/>
        </p:nvPicPr>
        <p:blipFill rotWithShape="1"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16492"/>
          <a:stretch/>
        </p:blipFill>
        <p:spPr bwMode="auto">
          <a:xfrm>
            <a:off x="-17478" y="20124"/>
            <a:ext cx="2593982" cy="683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1894" y="1083925"/>
            <a:ext cx="25136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августа 2021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Пр-1383 по итогам заседания Совета по стратегическому развитию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национальным проектам</a:t>
            </a:r>
          </a:p>
        </p:txBody>
      </p:sp>
      <p:sp>
        <p:nvSpPr>
          <p:cNvPr id="7" name="Название 1">
            <a:extLst>
              <a:ext uri="{FF2B5EF4-FFF2-40B4-BE49-F238E27FC236}">
                <a16:creationId xmlns:a16="http://schemas.microsoft.com/office/drawing/2014/main" id="{2F44A8FC-F5D3-41DC-9EE0-63720EC67884}"/>
              </a:ext>
            </a:extLst>
          </p:cNvPr>
          <p:cNvSpPr txBox="1">
            <a:spLocks/>
          </p:cNvSpPr>
          <p:nvPr/>
        </p:nvSpPr>
        <p:spPr>
          <a:xfrm>
            <a:off x="2595549" y="89664"/>
            <a:ext cx="9056512" cy="77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pPr algn="l"/>
            <a:r>
              <a:rPr lang="ru-RU" dirty="0"/>
              <a:t>ДОСТУПНОСТЬ ДОШКОЛЬНОГО ОБРАЗОВАНИЯ</a:t>
            </a:r>
            <a:r>
              <a:rPr lang="en-US" dirty="0"/>
              <a:t> </a:t>
            </a:r>
            <a:r>
              <a:rPr lang="ru-RU" dirty="0"/>
              <a:t>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148347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2" t="42899" r="54890" b="42609"/>
          <a:stretch>
            <a:fillRect/>
          </a:stretch>
        </p:blipFill>
        <p:spPr bwMode="auto">
          <a:xfrm>
            <a:off x="10081688" y="1484313"/>
            <a:ext cx="17653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40450" r="84599" b="51958"/>
          <a:stretch>
            <a:fillRect/>
          </a:stretch>
        </p:blipFill>
        <p:spPr bwMode="auto">
          <a:xfrm>
            <a:off x="414867" y="3073404"/>
            <a:ext cx="747184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162075" y="3213100"/>
            <a:ext cx="9453033" cy="0"/>
          </a:xfrm>
          <a:prstGeom prst="straightConnector1">
            <a:avLst/>
          </a:prstGeom>
          <a:ln w="31750" cmpd="sng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4464051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6436787" y="313372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2527302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0" t="41452" r="56572" b="40224"/>
          <a:stretch>
            <a:fillRect/>
          </a:stretch>
        </p:blipFill>
        <p:spPr bwMode="auto">
          <a:xfrm>
            <a:off x="8269819" y="3141673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1" y="354021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азвание 1"/>
          <p:cNvSpPr txBox="1">
            <a:spLocks/>
          </p:cNvSpPr>
          <p:nvPr/>
        </p:nvSpPr>
        <p:spPr bwMode="auto">
          <a:xfrm>
            <a:off x="1384300" y="300057"/>
            <a:ext cx="9906000" cy="46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en-US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ОБЩЕГО ОБРАЗОВАНИЯ </a:t>
            </a:r>
            <a:r>
              <a:rPr lang="ru-RU" altLang="ru-RU" sz="2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60844" y="2197102"/>
            <a:ext cx="1680633" cy="469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10-ку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66568" y="3741743"/>
            <a:ext cx="1642534" cy="6334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методических служб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78522" y="3744915"/>
            <a:ext cx="1769533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Организационно-управленческие модели деятельности образовательных организаций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31177" y="3744915"/>
            <a:ext cx="1595967" cy="12319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языки: методическое, нормативное обеспечение и учебники, изменения ФГОС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772839" y="1879607"/>
            <a:ext cx="1682749" cy="817563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концепции дошкольного образования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951" y="2212980"/>
            <a:ext cx="1384300" cy="450851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СОО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20172" y="1897070"/>
            <a:ext cx="1718733" cy="782637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введения ФГОС НОО и ООО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33970" y="1879603"/>
            <a:ext cx="1689100" cy="800100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управленческими кадрами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619756" y="3741739"/>
            <a:ext cx="1784351" cy="874712"/>
          </a:xfrm>
          <a:prstGeom prst="roundRect">
            <a:avLst>
              <a:gd name="adj" fmla="val 7336"/>
            </a:avLst>
          </a:prstGeom>
          <a:solidFill>
            <a:srgbClr val="660066"/>
          </a:solidFill>
          <a:ln w="6350">
            <a:solidFill>
              <a:srgbClr val="6600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8" rIns="91428" bIns="45718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организации, управления, содержания ВсОШ</a:t>
            </a:r>
          </a:p>
        </p:txBody>
      </p:sp>
      <p:pic>
        <p:nvPicPr>
          <p:cNvPr id="206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1570567" y="2693996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3556002" y="2693996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5403851" y="2698763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7336367" y="2684469"/>
            <a:ext cx="215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2" t="40224" r="41470" b="41452"/>
          <a:stretch>
            <a:fillRect/>
          </a:stretch>
        </p:blipFill>
        <p:spPr bwMode="auto">
          <a:xfrm>
            <a:off x="9133419" y="2698763"/>
            <a:ext cx="2159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09407" y="171772"/>
            <a:ext cx="100792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ДЕЙСТВИЙ ПО ВВЕДЕНИЮ ОБНОВЛЕННЫХ ФГОС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НАЧАЛЬНОГО ОБЩЕГО И ОСНОВНОГО ОБЩЕГО ОБРАЗОВАНИЯ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66498"/>
              </p:ext>
            </p:extLst>
          </p:nvPr>
        </p:nvGraphicFramePr>
        <p:xfrm>
          <a:off x="2682189" y="1234891"/>
          <a:ext cx="9196541" cy="327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5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2022/2023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2024/2025 уч.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48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 введение ФГОС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ФГОС по мере готовности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6182612" y="3856982"/>
            <a:ext cx="1156741" cy="513592"/>
            <a:chOff x="5675396" y="6236814"/>
            <a:chExt cx="984576" cy="27837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193979" y="6388654"/>
              <a:ext cx="465993" cy="12653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75396" y="6236814"/>
              <a:ext cx="430212" cy="1143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ru-RU" dirty="0">
                <a:solidFill>
                  <a:srgbClr val="660033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11764" y="4797896"/>
            <a:ext cx="2924004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Первоочередные меры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62011" y="4797896"/>
            <a:ext cx="2866855" cy="369328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 defTabSz="914241"/>
            <a:r>
              <a:rPr lang="ru-RU" sz="18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исполнения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7775" y="5262474"/>
            <a:ext cx="6200605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Информационно-разъяснительная работа с родителями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7616" y="5617545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порядке перехода на обновленные ФГОС</a:t>
            </a:r>
          </a:p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начального общего и основного общего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887" y="6090974"/>
            <a:ext cx="6200605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marL="285750" indent="-285750" defTabSz="914241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качества условий организации образовательного процесса в соответствие с требованиями обновленных ФГОС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7783" y="5274466"/>
            <a:ext cx="2009909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20.03.2022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56146" y="5630671"/>
            <a:ext cx="1503582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4619" y="6132983"/>
            <a:ext cx="1936227" cy="307773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defTabSz="91424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31.08.2022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9128560" y="5430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9128560" y="5789583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149381" y="6267520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r="16492"/>
          <a:stretch/>
        </p:blipFill>
        <p:spPr bwMode="auto">
          <a:xfrm>
            <a:off x="1572" y="0"/>
            <a:ext cx="22078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4" y="140230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899" y="1083933"/>
            <a:ext cx="23459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поручений Президента Российской Федерации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февраля 2019 г.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Пр-294,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2, </a:t>
            </a:r>
          </a:p>
          <a:p>
            <a:r>
              <a:rPr lang="ru-RU" sz="2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 «а», часть 16</a:t>
            </a:r>
          </a:p>
        </p:txBody>
      </p:sp>
    </p:spTree>
    <p:extLst>
      <p:ext uri="{BB962C8B-B14F-4D97-AF65-F5344CB8AC3E}">
        <p14:creationId xmlns:p14="http://schemas.microsoft.com/office/powerpoint/2010/main" val="51825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8048428" y="68625"/>
            <a:ext cx="4094813" cy="67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1" t="12414" r="22155" b="19085"/>
          <a:stretch/>
        </p:blipFill>
        <p:spPr bwMode="auto">
          <a:xfrm>
            <a:off x="161853" y="1056311"/>
            <a:ext cx="5027048" cy="565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59843" y="295072"/>
            <a:ext cx="10088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КЛАССОВ ПСИХОЛОГО-ПЕДАГОГИЧЕСКОЙ НАПРАВЛЕННОСТИ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" y="171762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08479" y="2714949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83083" y="2961165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08479" y="1509297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5700" y="1509291"/>
            <a:ext cx="124399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5000 </a:t>
            </a:r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83083" y="175551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208479" y="5118053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15337" y="5118053"/>
            <a:ext cx="14201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1305 </a:t>
            </a:r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883083" y="5364278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Стрелка вверх 4"/>
          <p:cNvSpPr/>
          <p:nvPr/>
        </p:nvSpPr>
        <p:spPr>
          <a:xfrm>
            <a:off x="9130861" y="2364846"/>
            <a:ext cx="404649" cy="2242449"/>
          </a:xfrm>
          <a:prstGeom prst="upArrow">
            <a:avLst/>
          </a:prstGeom>
          <a:noFill/>
          <a:ln w="190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08479" y="3909888"/>
            <a:ext cx="115402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2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883083" y="415109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56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700233" y="3087353"/>
            <a:ext cx="2817806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04.02., далее еженедельно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72942" y="95506"/>
            <a:ext cx="2975346" cy="646331"/>
            <a:chOff x="236088" y="255565"/>
            <a:chExt cx="6143118" cy="1545209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558697" y="255565"/>
              <a:ext cx="2820509" cy="15452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344494" y="117164"/>
            <a:ext cx="2541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264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 defTabSz="914264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722370" y="97237"/>
            <a:ext cx="5912843" cy="5665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Организационная схема реализации первоочередных мер по подготовке школьников к исследованию </a:t>
            </a: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2022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710" y="4408891"/>
            <a:ext cx="4992455" cy="23910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ФГБНУ «Институт стратегии развития образования РАО»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2679" y="1534594"/>
            <a:ext cx="5003088" cy="299512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2069" y="5591039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Руководители,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заместители руководителей региональных ОИВ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04335" y="1615413"/>
            <a:ext cx="5041031" cy="234339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8252" y="2772315"/>
            <a:ext cx="5151944" cy="187411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6530" y="2772315"/>
            <a:ext cx="5003087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еженедельных ОБУЧАЮЩИХ ВЕБИНАРОВ для учителей-предметников по встраиванию заданий PISA в текущий учебный процесс, разбор типовых формулировок заданий в международном исследовании 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 педагогическим работникам через размещение на портале «Единое содержание общего образования» видеорекомендаций;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консультационного форума для ответов на вопросы учителей по исполнению еженедельных задач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БЗФГ комплексными работами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 адрес методистов и учителей алгоритмов действий при работе с детьми, показывающими низкие, средние, высокие образовательные результаты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8884" y="1207976"/>
            <a:ext cx="5151944" cy="693168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2680" y="1207972"/>
            <a:ext cx="5003088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ШКОЛ, участвующих в исследовании PISA-2022, по качеству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8944" y="1997296"/>
            <a:ext cx="5151943" cy="74301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2909" y="1991864"/>
            <a:ext cx="5062917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УЧИТЕЛЕЙ, принимающих участие в подготовке школьников к участию в международном исследовании PISA-2022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50129" y="958684"/>
            <a:ext cx="5159028" cy="94245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3065" y="962344"/>
            <a:ext cx="5048766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БАНКА ДАННЫХ региональных МЕТОДИСТОВ по вопросам формирования функциональной грамотности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ЗА ШКОЛОЙ, участвующей в PISA-2022, 2-3 региональных методистов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679" y="2449161"/>
            <a:ext cx="5003086" cy="247057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координаторы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07291" y="4408865"/>
            <a:ext cx="5000314" cy="14908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ФГАОУ ДПО «Академия Минпросвещения России»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50132" y="3981474"/>
            <a:ext cx="5171584" cy="60783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1166" y="3951595"/>
            <a:ext cx="5077474" cy="363766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выезды в субъекты РФ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ВЫПЛАТЫ  региональным МЕТОДИСТАМ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850489" y="2031773"/>
            <a:ext cx="2316136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2-3 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677215" y="2935321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212069" y="6303272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Региональные координаторы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-2022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82029" y="2031773"/>
            <a:ext cx="2329092" cy="32345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Региональный методист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6212067" y="3811317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08475" y="1730566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5677184" y="1207972"/>
            <a:ext cx="31" cy="3293106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439007" y="2197587"/>
            <a:ext cx="405917" cy="4545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6053671" y="1989293"/>
            <a:ext cx="5151944" cy="19496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51171" y="2385922"/>
            <a:ext cx="2370588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ОБУЧЕНИЯ УЧИТЕЛЕЙ работе с детьми в рамках подготовки к PISA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диагностики с целью принятия КОРРЕКТИРУЮЩИХ ДЕЙСТВИЙ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541191" y="2363934"/>
            <a:ext cx="2638181" cy="144683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 по РАЗБОРУ ФОРМУЛИРОВОК заданий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обучающихся по выполнению заданий </a:t>
            </a: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кластеру школы уровня сложности;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стартовой и итоговой САМОДИАГНОСТИКИ на портале РЭШ по комплексной работе PISA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4082" y="901891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4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МЕРОПРИЯТИЯ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02036" y="4742694"/>
            <a:ext cx="5151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64"/>
            <a:r>
              <a:rPr lang="ru-RU" sz="1400" b="1" dirty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ДЕЙСТВИЯ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462046" y="5104235"/>
            <a:ext cx="5003088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Департамент государственной политики и управления в сфере общего образования Минпросвещения России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08881" y="5022954"/>
            <a:ext cx="5151944" cy="174994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2678" y="5474027"/>
            <a:ext cx="500308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еженедельных СОВЕЩАНИЙ с региональными ОИВ с целью своевременного КОНТРОЛЯ за подготовкой российских школьников к участию в международном исследовании PISA – 2022 и корректировке дальнейших действий</a:t>
            </a:r>
          </a:p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СОБЕСЕДОВАНИЙ с региональными ОИВ по вопросам готовности к участию в исследовании PISA-2022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12878" y="6303271"/>
            <a:ext cx="500308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обучающих экспертных ВЫЕЗДОВ в субъекты РФ на основе риск-ориентированной модели (выездные и/или в формате ВКС) для учителей, принимающих участие в подготовке школьников к PISA-2022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667218" y="5586338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640476" y="5079274"/>
            <a:ext cx="0" cy="1681267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5653045" y="6407414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202021" y="916205"/>
            <a:ext cx="11770241" cy="3762169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32100" y="4762318"/>
            <a:ext cx="11770241" cy="2051514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4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589493" y="941078"/>
            <a:ext cx="340612" cy="3705343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Ы</a:t>
            </a:r>
          </a:p>
          <a:p>
            <a:pPr algn="ctr" defTabSz="554466"/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  <a:p>
            <a:pPr algn="ctr" defTabSz="554466"/>
            <a:endParaRPr lang="ru-RU" sz="1200" dirty="0">
              <a:solidFill>
                <a:prstClr val="whit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Л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11186917" y="2187837"/>
            <a:ext cx="359066" cy="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8295999" y="1745454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8885820" y="5900149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885762" y="5591104"/>
            <a:ext cx="0" cy="1234762"/>
          </a:xfrm>
          <a:prstGeom prst="line">
            <a:avLst/>
          </a:prstGeom>
          <a:ln w="19050">
            <a:solidFill>
              <a:srgbClr val="6600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8898329" y="6529085"/>
            <a:ext cx="365261" cy="476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9433915" y="5591039"/>
            <a:ext cx="2329092" cy="646908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Муниципальные органы управления образованием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9433915" y="6303272"/>
            <a:ext cx="2329092" cy="469500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Школы-участника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PISA-2022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951351" y="5378802"/>
            <a:ext cx="6056681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1450" indent="-171450" algn="ctr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КОНТРОЛЬ, УПРАВЛЕНЧЕСКИЕ РЕШЕНИЯ С ЦЕЛЬЮ КОРРЕКТИРОВКИ ДЕЙСТВИЙ</a:t>
            </a:r>
          </a:p>
        </p:txBody>
      </p:sp>
      <p:cxnSp>
        <p:nvCxnSpPr>
          <p:cNvPr id="104" name="Прямая со стрелкой 103"/>
          <p:cNvCxnSpPr/>
          <p:nvPr/>
        </p:nvCxnSpPr>
        <p:spPr>
          <a:xfrm flipV="1">
            <a:off x="11602729" y="5920109"/>
            <a:ext cx="0" cy="30124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11464503" y="5847358"/>
            <a:ext cx="0" cy="3064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74162" y="94277"/>
            <a:ext cx="648239" cy="450606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4979642" y="1363349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20.01.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79670" y="2274072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0765613" y="1424288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26.01.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387253" y="2772309"/>
            <a:ext cx="103450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895029" y="3446712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05.03.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807130" y="3759165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18.02.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0384901" y="3748538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just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30.03.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0442107" y="4161468"/>
            <a:ext cx="72270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4535883" y="6158583"/>
            <a:ext cx="95089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15.02.-21.02.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8537620" y="3968841"/>
            <a:ext cx="95089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14.02.-01.03.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4994888" y="3733743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6053671" y="4833945"/>
            <a:ext cx="5706127" cy="377964"/>
          </a:xfrm>
          <a:prstGeom prst="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ФИЦТО, ИСРО РАО: анализ результатов использования банка заданий ФГ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0743075" y="5211906"/>
            <a:ext cx="1034507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5005518" y="4161468"/>
            <a:ext cx="496125" cy="209878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algn="r" defTabSz="554466"/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16.02.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BAAFF-5DA9-4695-8650-3AC011808B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2" t="23129" r="11508" b="12612"/>
          <a:stretch/>
        </p:blipFill>
        <p:spPr bwMode="auto">
          <a:xfrm>
            <a:off x="8048428" y="49575"/>
            <a:ext cx="4094813" cy="67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9789" y="131188"/>
            <a:ext cx="96273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УЧИТЕЛЯ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ОБУЧАЮЩИХСЯ К ИССЛЕДОВАНИЮ </a:t>
            </a:r>
            <a:r>
              <a:rPr lang="en-US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-2022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4" y="171762"/>
            <a:ext cx="728134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250" y="2905455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динамика вовлеченности обучающихся в прохождение входного тестирования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883083" y="318976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76250" y="1642644"/>
            <a:ext cx="688624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не информированы о еженедельных </a:t>
            </a:r>
            <a:r>
              <a:rPr lang="ru-RU" sz="1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ИСРО РАО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25712" y="1642641"/>
            <a:ext cx="28186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883083" y="1755514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6250" y="5670505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налажено взаимодействие региональных координаторов и методистов с методистами Федерального методического центра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883083" y="5954828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6250" y="4290892"/>
            <a:ext cx="688624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транспорта для выездов региональных методистов в удаленные школы</a:t>
            </a:r>
            <a:endParaRPr lang="ru-RU" sz="1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883083" y="4589241"/>
            <a:ext cx="425264" cy="5012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725712" y="2905457"/>
            <a:ext cx="281860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686533" y="4435504"/>
            <a:ext cx="281860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25712" y="5208840"/>
            <a:ext cx="281860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algn="ctr"/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  <a:endParaRPr lang="ru-RU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86519" y="1318810"/>
            <a:ext cx="2857780" cy="54596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6250" y="1318810"/>
            <a:ext cx="7086600" cy="5459692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85374" y="1736466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11387" y="3004380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85374" y="4388360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206260" y="5767986"/>
            <a:ext cx="176576" cy="225682"/>
          </a:xfrm>
          <a:prstGeom prst="rightArrow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04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" y="181172"/>
            <a:ext cx="12191999" cy="77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286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dirty="0"/>
              <a:t>ДИНАМИКА ИСПОЛЬЗОВАНИЯ ПОРТАЛА</a:t>
            </a:r>
          </a:p>
          <a:p>
            <a:r>
              <a:rPr lang="ru-RU" dirty="0"/>
              <a:t>    «Электронный банк заданий для оценки функциональной грамотности»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1" t="22799" r="4837" b="17396"/>
          <a:stretch/>
        </p:blipFill>
        <p:spPr bwMode="auto">
          <a:xfrm>
            <a:off x="10760162" y="1978476"/>
            <a:ext cx="1431859" cy="36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9757913"/>
              </p:ext>
            </p:extLst>
          </p:nvPr>
        </p:nvGraphicFramePr>
        <p:xfrm>
          <a:off x="603258" y="1593824"/>
          <a:ext cx="10156891" cy="42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97770" y="904474"/>
            <a:ext cx="5866638" cy="523216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r" defTabSz="914241"/>
            <a:r>
              <a:rPr lang="ru-RU" sz="28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2021 г. – февраль 2022 г.</a:t>
            </a: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8" y="186077"/>
            <a:ext cx="583734" cy="4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2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4891" y="983934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1444" y="945570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09325" y="998904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43288" y="933794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919970" y="288639"/>
            <a:ext cx="5833496" cy="366521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СУБЪЕКТОВ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4892" y="933782"/>
            <a:ext cx="2724974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ЦЕНТРАЛЬНЫЙ ФЕДЕРАЛЬНЫЙ ОКРУГ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81444" y="933782"/>
            <a:ext cx="2865081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СЕВЕРО-ЗАПАДНЫЙ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609325" y="933782"/>
            <a:ext cx="2563610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ЮЖНЫЙ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543288" y="933782"/>
            <a:ext cx="2329092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СЕВЕРО-КАВКАЗСКИЙ ФЕДЕРАЛЬНЫЙ ОКРУГ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01" y="2366223"/>
            <a:ext cx="1524836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 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430" y="1651313"/>
            <a:ext cx="11597483" cy="48743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250801" y="1688662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58274" y="2355892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839482" y="2370621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6912176" y="2323463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9733302" y="2306869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10" name="AutoShape 2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94348" y="-87602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1" name="AutoShape 4" descr="https://perlinka.org.ua/wp-content/uploads/2020/01/10945665_1660141067598583_1079165463186542316_o.jpg"/>
          <p:cNvSpPr>
            <a:spLocks noChangeAspect="1" noChangeArrowheads="1"/>
          </p:cNvSpPr>
          <p:nvPr/>
        </p:nvSpPr>
        <p:spPr bwMode="auto">
          <a:xfrm>
            <a:off x="186768" y="4813"/>
            <a:ext cx="184845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6" tIns="27724" rIns="55446" bIns="27724" numCol="1" anchor="t" anchorCtr="0" compatLnSpc="1">
            <a:prstTxWarp prst="textNoShape">
              <a:avLst/>
            </a:prstTxWarp>
          </a:bodyPr>
          <a:lstStyle/>
          <a:p>
            <a:pPr defTabSz="554466"/>
            <a:endParaRPr lang="ru-RU" sz="1100" dirty="0">
              <a:solidFill>
                <a:prstClr val="black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8738997" y="95479"/>
            <a:ext cx="3153207" cy="716652"/>
            <a:chOff x="236088" y="255565"/>
            <a:chExt cx="6041574" cy="1232993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3660240" y="255565"/>
              <a:ext cx="2617422" cy="11120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914400">
                <a:defRPr/>
              </a:pPr>
              <a:r>
                <a:rPr lang="ru-RU" sz="36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131924" y="2339829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96432" y="2348600"/>
            <a:ext cx="170035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6790" y="2322201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8388" y="2306869"/>
            <a:ext cx="1740659" cy="1167630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Калмыкия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45187" y="2298762"/>
            <a:ext cx="762418" cy="979319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528033" y="2319355"/>
            <a:ext cx="1740659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Ингушетия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086807" y="2349285"/>
            <a:ext cx="76241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89033" y="3960795"/>
            <a:ext cx="2724974" cy="282616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74317" y="3922431"/>
            <a:ext cx="2865081" cy="286452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12833" y="3975765"/>
            <a:ext cx="2563610" cy="281118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557429" y="3910655"/>
            <a:ext cx="2329092" cy="2876303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89034" y="3910643"/>
            <a:ext cx="2724974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ПРИВОЛЖСКИЙ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374317" y="3910643"/>
            <a:ext cx="2865081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УРАЛЬСКИЙ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612833" y="3910643"/>
            <a:ext cx="2563610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СИБИРСКИЙ 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557429" y="3910643"/>
            <a:ext cx="2329092" cy="646908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ДАЛЬНЕВОСТОЧНЫЙ</a:t>
            </a:r>
          </a:p>
          <a:p>
            <a:pPr algn="ctr" defTabSz="554466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ФЕДЕРАЛЬНЫЙ ОКРУГ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64955" y="5215500"/>
            <a:ext cx="1881119" cy="174876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Удмуртская Республика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7572" y="4628177"/>
            <a:ext cx="11597483" cy="471632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64943" y="4665523"/>
            <a:ext cx="11667784" cy="36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3896" tIns="51948" rIns="103896" bIns="51948">
            <a:spAutoFit/>
          </a:bodyPr>
          <a:lstStyle/>
          <a:p>
            <a:pPr defTabSz="554466"/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Участие муниципальных образований в международном исследовании </a:t>
            </a:r>
            <a:r>
              <a:rPr lang="en-US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PISA</a:t>
            </a:r>
            <a:r>
              <a:rPr lang="ru-RU" sz="17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2022</a:t>
            </a:r>
            <a:r>
              <a:rPr lang="ru-RU" sz="170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Стрелка вниз 73"/>
          <p:cNvSpPr/>
          <p:nvPr/>
        </p:nvSpPr>
        <p:spPr>
          <a:xfrm>
            <a:off x="472416" y="5215785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3587799" y="5219886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6915686" y="5236523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9733303" y="5216015"/>
            <a:ext cx="138633" cy="148959"/>
          </a:xfrm>
          <a:prstGeom prst="downArrow">
            <a:avLst/>
          </a:prstGeom>
          <a:solidFill>
            <a:srgbClr val="660066"/>
          </a:solidFill>
          <a:ln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6" tIns="27724" rIns="55446" bIns="27724" rtlCol="0" anchor="ctr"/>
          <a:lstStyle/>
          <a:p>
            <a:pPr algn="ctr" defTabSz="554466"/>
            <a:endParaRPr lang="ru-RU" sz="1100" dirty="0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6065" y="5210361"/>
            <a:ext cx="762418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381442" y="5219860"/>
            <a:ext cx="1700358" cy="825431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89670" y="5203371"/>
            <a:ext cx="762418" cy="671543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587745" y="5224630"/>
            <a:ext cx="1740659" cy="1594872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Хакасия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01181" y="5211890"/>
            <a:ext cx="1740659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Амурская область</a:t>
            </a:r>
          </a:p>
          <a:p>
            <a:pPr marL="173271" indent="-173271" algn="just" defTabSz="554466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100948" y="5198553"/>
            <a:ext cx="762418" cy="51765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8357781" y="5218273"/>
            <a:ext cx="762418" cy="1440984"/>
          </a:xfrm>
          <a:prstGeom prst="rect">
            <a:avLst/>
          </a:prstGeom>
        </p:spPr>
        <p:txBody>
          <a:bodyPr wrap="square" lIns="55446" tIns="27724" rIns="55446" bIns="27724">
            <a:spAutoFit/>
          </a:bodyPr>
          <a:lstStyle/>
          <a:p>
            <a:pPr marL="173271" indent="-173271" algn="just" defTabSz="554466">
              <a:buFont typeface="Arial" panose="020B0604020202020204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  <a:p>
            <a:pPr marL="173271" indent="-173271" algn="just" defTabSz="554466">
              <a:buFont typeface="Times New Roman" panose="02020603050405020304" pitchFamily="18" charset="0"/>
              <a:buChar char="˗"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школ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208478" y="251763"/>
            <a:ext cx="254126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РФ 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43</a:t>
            </a:r>
          </a:p>
          <a:p>
            <a:pPr algn="r"/>
            <a:r>
              <a:rPr lang="ru-RU" sz="14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Школ-участников</a:t>
            </a:r>
            <a:r>
              <a:rPr lang="ru-RU" sz="1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265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49664" y="95483"/>
            <a:ext cx="935035" cy="7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928A82-69A4-3F40-9462-72565138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312" b="-7142"/>
          <a:stretch/>
        </p:blipFill>
        <p:spPr>
          <a:xfrm>
            <a:off x="97289" y="95483"/>
            <a:ext cx="935035" cy="748115"/>
          </a:xfrm>
          <a:prstGeom prst="rect">
            <a:avLst/>
          </a:prstGeom>
        </p:spPr>
      </p:pic>
      <p:sp>
        <p:nvSpPr>
          <p:cNvPr id="3" name="object 7"/>
          <p:cNvSpPr/>
          <p:nvPr/>
        </p:nvSpPr>
        <p:spPr>
          <a:xfrm>
            <a:off x="2115595" y="1069108"/>
            <a:ext cx="357600" cy="357600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4" name="object 7"/>
          <p:cNvSpPr/>
          <p:nvPr/>
        </p:nvSpPr>
        <p:spPr>
          <a:xfrm>
            <a:off x="6436075" y="997100"/>
            <a:ext cx="357600" cy="357600"/>
          </a:xfrm>
          <a:prstGeom prst="rect">
            <a:avLst/>
          </a:prstGeom>
          <a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7717" y="1140918"/>
            <a:ext cx="2921000" cy="231775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266 ШКОЛ ИЗ 43 СУБЪЕКТОВ РФ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95867" y="1069480"/>
            <a:ext cx="3995738" cy="261938"/>
          </a:xfrm>
          <a:prstGeom prst="rect">
            <a:avLst/>
          </a:prstGeom>
        </p:spPr>
        <p:txBody>
          <a:bodyPr lIns="45720" tIns="22860" rIns="45720" bIns="2286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248 школ, приступивших к стартовой диагностике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75731119"/>
              </p:ext>
            </p:extLst>
          </p:nvPr>
        </p:nvGraphicFramePr>
        <p:xfrm>
          <a:off x="228600" y="1743074"/>
          <a:ext cx="11658600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87355" y="1501280"/>
            <a:ext cx="8424862" cy="0"/>
          </a:xfrm>
          <a:prstGeom prst="line">
            <a:avLst/>
          </a:prstGeom>
          <a:ln w="25400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17638" y="171772"/>
            <a:ext cx="106854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РЕЗУЛЬТАТЫ ВЫПОЛНЕНИЯ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ПО ОЦЕНКЕ ФУНКЦИОНАЛЬНОЙ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84062607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E658B182-3643-46B8-B954-EA25486B287F}" vid="{385A4F90-856A-4E3E-955A-06042EB5E332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1444</Words>
  <Application>Microsoft Office PowerPoint</Application>
  <PresentationFormat>Широкоэкранный</PresentationFormat>
  <Paragraphs>384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2_Тема Office</vt:lpstr>
      <vt:lpstr>3_Тема Office</vt:lpstr>
      <vt:lpstr>4_Тема Office</vt:lpstr>
      <vt:lpstr>9_Тема Office</vt:lpstr>
      <vt:lpstr>1_Тема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Суханова Ольга Николаевна</dc:creator>
  <cp:lastModifiedBy>Неизвестный пользователь</cp:lastModifiedBy>
  <cp:revision>177</cp:revision>
  <cp:lastPrinted>2022-01-25T07:13:32Z</cp:lastPrinted>
  <dcterms:created xsi:type="dcterms:W3CDTF">2021-10-20T18:23:36Z</dcterms:created>
  <dcterms:modified xsi:type="dcterms:W3CDTF">2022-02-17T09:09:37Z</dcterms:modified>
</cp:coreProperties>
</file>