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398" r:id="rId2"/>
    <p:sldId id="341" r:id="rId3"/>
    <p:sldId id="360" r:id="rId4"/>
    <p:sldId id="361" r:id="rId5"/>
    <p:sldId id="364" r:id="rId6"/>
    <p:sldId id="399" r:id="rId7"/>
    <p:sldId id="366" r:id="rId8"/>
    <p:sldId id="368" r:id="rId9"/>
    <p:sldId id="369" r:id="rId10"/>
    <p:sldId id="371" r:id="rId11"/>
    <p:sldId id="377" r:id="rId12"/>
    <p:sldId id="365" r:id="rId13"/>
    <p:sldId id="400" r:id="rId14"/>
    <p:sldId id="372" r:id="rId15"/>
    <p:sldId id="379" r:id="rId16"/>
    <p:sldId id="401" r:id="rId17"/>
    <p:sldId id="402" r:id="rId18"/>
    <p:sldId id="403" r:id="rId19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684531C-7A99-4895-82B2-9AC6E6F7F9DC}">
          <p14:sldIdLst>
            <p14:sldId id="378"/>
            <p14:sldId id="341"/>
            <p14:sldId id="360"/>
            <p14:sldId id="371"/>
            <p14:sldId id="372"/>
            <p14:sldId id="373"/>
            <p14:sldId id="363"/>
            <p14:sldId id="355"/>
            <p14:sldId id="374"/>
            <p14:sldId id="379"/>
            <p14:sldId id="376"/>
            <p14:sldId id="380"/>
            <p14:sldId id="3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3281"/>
    <a:srgbClr val="FF99FF"/>
    <a:srgbClr val="CC66FF"/>
    <a:srgbClr val="CC00CC"/>
    <a:srgbClr val="660066"/>
    <a:srgbClr val="CC99FF"/>
    <a:srgbClr val="660033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3" autoAdjust="0"/>
    <p:restoredTop sz="94431" autoAdjust="0"/>
  </p:normalViewPr>
  <p:slideViewPr>
    <p:cSldViewPr snapToGrid="0">
      <p:cViewPr>
        <p:scale>
          <a:sx n="100" d="100"/>
          <a:sy n="100" d="100"/>
        </p:scale>
        <p:origin x="-62" y="-91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Лист3!$B$3786:$B$3805</c:f>
              <c:strCache>
                <c:ptCount val="20"/>
                <c:pt idx="0">
                  <c:v>г.Кызыл</c:v>
                </c:pt>
                <c:pt idx="1">
                  <c:v>г.Ак-Довурак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Тандынский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Чеди-Хольский</c:v>
                </c:pt>
                <c:pt idx="18">
                  <c:v>Эрзинский</c:v>
                </c:pt>
                <c:pt idx="19">
                  <c:v>Рес.учреждения</c:v>
                </c:pt>
              </c:strCache>
            </c:strRef>
          </c:cat>
          <c:val>
            <c:numRef>
              <c:f>Лист3!$C$3786:$C$3805</c:f>
              <c:numCache>
                <c:formatCode>General</c:formatCode>
                <c:ptCount val="20"/>
                <c:pt idx="0">
                  <c:v>45</c:v>
                </c:pt>
                <c:pt idx="1">
                  <c:v>14</c:v>
                </c:pt>
                <c:pt idx="2">
                  <c:v>5</c:v>
                </c:pt>
                <c:pt idx="3">
                  <c:v>11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</c:v>
                </c:pt>
                <c:pt idx="8">
                  <c:v>12</c:v>
                </c:pt>
                <c:pt idx="9">
                  <c:v>9</c:v>
                </c:pt>
                <c:pt idx="10">
                  <c:v>14</c:v>
                </c:pt>
                <c:pt idx="11">
                  <c:v>11</c:v>
                </c:pt>
                <c:pt idx="12">
                  <c:v>2</c:v>
                </c:pt>
                <c:pt idx="13">
                  <c:v>20</c:v>
                </c:pt>
                <c:pt idx="14">
                  <c:v>5</c:v>
                </c:pt>
                <c:pt idx="15">
                  <c:v>11</c:v>
                </c:pt>
                <c:pt idx="16">
                  <c:v>8</c:v>
                </c:pt>
                <c:pt idx="17">
                  <c:v>5</c:v>
                </c:pt>
                <c:pt idx="18">
                  <c:v>2</c:v>
                </c:pt>
                <c:pt idx="1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95-4090-B86F-A5F2A55E36CE}"/>
            </c:ext>
          </c:extLst>
        </c:ser>
        <c:gapWidth val="219"/>
        <c:overlap val="-27"/>
        <c:axId val="185888128"/>
        <c:axId val="42124416"/>
      </c:barChart>
      <c:catAx>
        <c:axId val="185888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24416"/>
        <c:crosses val="autoZero"/>
        <c:auto val="1"/>
        <c:lblAlgn val="ctr"/>
        <c:lblOffset val="100"/>
      </c:catAx>
      <c:valAx>
        <c:axId val="42124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88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pPr/>
              <a:t>18.03.2022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0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07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8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04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45"/>
            <a:ext cx="2370355" cy="446247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0843851" y="6433943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1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00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14" r:id="rId12"/>
    <p:sldLayoutId id="214748371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osh.edu22.info/images/sampledata/VR/Klassnim_rukovoditelam/2021-2022/287.pdf" TargetMode="External"/><Relationship Id="rId2" Type="http://schemas.openxmlformats.org/officeDocument/2006/relationships/hyperlink" Target="http://psosh.edu22.info/images/sampledata/VR/Klassnim_rukovoditelam/2021-2022/28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345768"/>
            <a:ext cx="11809312" cy="4064431"/>
          </a:xfrm>
          <a:ln>
            <a:noFill/>
          </a:ln>
        </p:spPr>
        <p:txBody>
          <a:bodyPr>
            <a:noAutofit/>
          </a:bodyPr>
          <a:lstStyle/>
          <a:p>
            <a:endParaRPr lang="ru-RU" sz="4000" b="1" dirty="0" smtClean="0">
              <a:latin typeface="Century Gothic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Введение обновленных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ФГОС НОО и ООО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в Республике Тыва</a:t>
            </a:r>
            <a:endParaRPr lang="ru-RU" sz="4000" b="1" i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7985" y="5963531"/>
            <a:ext cx="672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 Ж.Б.,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ректор ГАОУ ДПО «ТИРОиПК»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6700"/>
            <a:ext cx="12192000" cy="150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14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14"/>
    </mc:Choice>
    <mc:Fallback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1264" y="259080"/>
            <a:ext cx="10194036" cy="6385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ФИНАНСОВАЯ ГРАМОТНОСТЬ. </a:t>
            </a:r>
            <a:r>
              <a:rPr lang="ru-RU" dirty="0" smtClean="0">
                <a:solidFill>
                  <a:srgbClr val="002060"/>
                </a:solidFill>
              </a:rPr>
              <a:t>С младших классов школьники теперь начнут изучать финансовую грамотность. Министерство просвещения поясняет, что о введении нового предмета речь не идет, так как это повысит нагрузку на учащихся. Изучать финансовую грамотность школьники будут в рамках предметов «</a:t>
            </a:r>
            <a:r>
              <a:rPr lang="ru-RU" dirty="0" err="1" smtClean="0">
                <a:solidFill>
                  <a:srgbClr val="002060"/>
                </a:solidFill>
              </a:rPr>
              <a:t>Окружающиймир</a:t>
            </a:r>
            <a:r>
              <a:rPr lang="ru-RU" dirty="0" smtClean="0">
                <a:solidFill>
                  <a:srgbClr val="002060"/>
                </a:solidFill>
              </a:rPr>
              <a:t>», «Математика»,  «Обществознание», «Информатика», «География» и др.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ПАТРИОТИЧЕСКОЕ ВОСПИТАНИЕ </a:t>
            </a:r>
            <a:r>
              <a:rPr lang="ru-RU" dirty="0" smtClean="0">
                <a:solidFill>
                  <a:srgbClr val="002060"/>
                </a:solidFill>
              </a:rPr>
              <a:t>также включено в обновленные ФГОС, где акцент сделан на формирование российской гражданской идентичности. Что это значит? Когда девятиклассник завершает уровень образования, он должен быть готов выполнять свои гражданские обязанности, иметь системные знания о месте РФ в мире, её исторической роли, территориальной целостности.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0699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Чтобы внедрить в работу новые ФГОС начального и основного общего образования необходимо: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3664" y="1158240"/>
            <a:ext cx="9997440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 25 марта 2022 г. принять решение о переходе на обновленные ФГОС 2-4 и 6-9 классов;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Сформировать рабочую группу по переходу на новые ФГОС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Составить план («Дорожную карту») введения новых ФГОС: </a:t>
            </a:r>
          </a:p>
          <a:p>
            <a:pPr>
              <a:buNone/>
            </a:pPr>
            <a:r>
              <a:rPr lang="ru-RU" dirty="0" smtClean="0"/>
              <a:t>1) оценить кадровые и материальные ресурсы школы;</a:t>
            </a:r>
          </a:p>
          <a:p>
            <a:pPr>
              <a:buNone/>
            </a:pPr>
            <a:r>
              <a:rPr lang="ru-RU" dirty="0" smtClean="0"/>
              <a:t>2) собрать заявления родителей на изучение родного и второго иностранного языков; </a:t>
            </a:r>
          </a:p>
          <a:p>
            <a:pPr>
              <a:buNone/>
            </a:pPr>
            <a:r>
              <a:rPr lang="ru-RU" dirty="0" smtClean="0"/>
              <a:t>3) разработать проекты ООП; </a:t>
            </a:r>
          </a:p>
          <a:p>
            <a:pPr>
              <a:buNone/>
            </a:pPr>
            <a:r>
              <a:rPr lang="ru-RU" dirty="0" smtClean="0"/>
              <a:t>4) проверить и изменить локальные акты, разработать новые.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Закрепить задачи за ответственными работниками и установить контрольные сроки по каждому мероприятию.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33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педагогических работников ОО в внедрению ФГОС НОО и ФГОС ООО в Республике Тыва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15084" y="1028700"/>
            <a:ext cx="999744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обеспечить готовность педагогических работников к  реализации образовательных программ НОО и ООО в соответствии с ФГОС: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количество учителей-предметников составляет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5787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численность учителей, которые должны с 01.09.2022 года приступить к реализации обновленных ФГОС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2 339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(40%). Из них по программам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 общего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(6,4%), по программам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969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(34%).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345769"/>
            <a:ext cx="11809312" cy="3744416"/>
          </a:xfrm>
          <a:ln>
            <a:noFill/>
          </a:ln>
        </p:spPr>
        <p:txBody>
          <a:bodyPr>
            <a:noAutofit/>
          </a:bodyPr>
          <a:lstStyle/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"/>
            <a:ext cx="12192000" cy="90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1140" y="705124"/>
          <a:ext cx="10370820" cy="59620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5585"/>
                <a:gridCol w="3672743"/>
                <a:gridCol w="1811825"/>
                <a:gridCol w="2592705"/>
                <a:gridCol w="1817962"/>
              </a:tblGrid>
              <a:tr h="399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Наименование КПК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646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«Методические аспекты внедрения обновленных ФГОС НОО»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24-25 января 2022г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 –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 Специалист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 образованием - 1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44 слушателя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физика)»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14-15 февраля 2022 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Учителя физики - 30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математика)»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17-18 февраля 2022 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 - 30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информатика)»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21-22 февраля 2022г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информатики - 30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«Инновационные подходы к организации учебного процесса в соответствии ФГОС ООО и введения обновленных ФГОС»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25 февраля – 01 марта 2022г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Учителя ИЗО-6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646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«Организация учебного процесса в соответствии с введением обновленных ФГОС»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09-11 марта 2022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биологии – 12,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химии – 13, учителя географии – 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505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«Современный урок иностранного языка в условиях реализации обновленных ФГОС»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09-11 марта 2022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иностранного языка - 48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 слушателей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4082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 7 КПК,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 слушателей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14"/>
    </mc:Choice>
    <mc:Fallback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764" y="183198"/>
            <a:ext cx="9997440" cy="296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Прошли обучение на базе ТИРО и ПК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14525" y="617538"/>
          <a:ext cx="9996489" cy="90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физики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математики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ИЗО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биологии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химии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географии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иностранного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05000" y="1775460"/>
          <a:ext cx="99441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16383" y="97536"/>
          <a:ext cx="10447020" cy="676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581"/>
                <a:gridCol w="802878"/>
                <a:gridCol w="949729"/>
                <a:gridCol w="979228"/>
                <a:gridCol w="920230"/>
                <a:gridCol w="949729"/>
                <a:gridCol w="949729"/>
                <a:gridCol w="949729"/>
                <a:gridCol w="949729"/>
                <a:gridCol w="949729"/>
                <a:gridCol w="949729"/>
              </a:tblGrid>
              <a:tr h="542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Кожууны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ИЗО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биологии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химии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географии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физики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математики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иностранного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г.Кызыл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г.Ак-Довурак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Бай-Тайгинский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Барун-Хемчикский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Дзун-Хемчикский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Каа-Хемский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Кызылский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Монгун-Тайгинский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Овюрский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Пий-Хемский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Сут-Хольский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Тандынский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Тере-Хольский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Тес-Хемский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Тоджинский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Улуг-Хемский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Чаа-Хольский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Чеди-Хольский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Эрзинский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Рес.учреждения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33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педагогических работников ОО в внедрению ФГОС НОО и ФГОС ООО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41132" y="1348740"/>
          <a:ext cx="4708208" cy="54360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71888"/>
                <a:gridCol w="1036320"/>
              </a:tblGrid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русского языка и литературы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математики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биологии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географии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истории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английского языка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немецкого языка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французского языка,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технологии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музыки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изобразительного искусства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родного языка и родной литературы,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информатики,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ОБЖ,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91640" y="955903"/>
            <a:ext cx="460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 Академии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России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140" y="910183"/>
            <a:ext cx="460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 ГАОУ ДПО «ТИРО и ПК»</a:t>
            </a:r>
            <a:endParaRPr lang="ru-RU" sz="1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05600" y="1333498"/>
          <a:ext cx="4899660" cy="53873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49830"/>
                <a:gridCol w="2449830"/>
              </a:tblGrid>
              <a:tr h="513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Методисты муниципальной методической службы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22-23 марта – дистанционно, 24 марта -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Каа-Хемский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Кызылский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Пий-ХемскийТоджинский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30-31 марта-дистанционно, 01 апреля -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п.г.т. Каа-Хем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г.Ак-Довурак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Бай-Тайгинский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Барун-Хемчикский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13-14 апреля- дистанционно, 15 апреля-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Ак-Довурак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Овюрский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Дзун-Хемчикский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20-21 апреля- дистанционно, 22 апреля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Чадаан (площадка)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Сут-Хольский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Улуг-Хемский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Чаа-Хольский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Чеди-Хольский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27-28 апреля – дистанционно, 29 апреля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Шагонар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г.Кызыл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Рес.учреждения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Тере-Хольский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03-04 мая- дистанционно,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 мая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Кызыл (площадка)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Тандынский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Эрзинский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11-12 мая –дистанционно, 13 мая –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Самагалтай (площадка)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02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Решение семинара-совещания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8760" y="800100"/>
            <a:ext cx="10402824" cy="585216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ГАОУ ДПО «ТИРО и ПК» обеспечить: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1) своевременное исполнение плана-графика мероприятий введения обновленных ФГОС НОО и ООО;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2) разработать и внедрить систему мониторинга готовности ОО к введению обновленных ФГОС (</a:t>
            </a:r>
            <a:r>
              <a:rPr lang="ru-RU" i="1" dirty="0" smtClean="0">
                <a:solidFill>
                  <a:srgbClr val="002060"/>
                </a:solidFill>
              </a:rPr>
              <a:t>до 22 марта 2022 г.).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Рекомендовать руководителям муниципальных органов управления образованием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 25 марта 2022 г. принять решение о переходе на обновленные ФГОС 2-4 и 6-9 классов;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принять меры по обеспечению организованного введения обновленных ФГОС НОО И ООО в подведомственных Вам общеобразовательных организациях, для чего: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назначить ответственных лиц,  издать соответствующие нормативно-правовые акты (дорожные карты, приказы, локальные акты и т.п.);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информирование родителей о введении обновленных ФГОС;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своевременную разработку учебных планов, образовательных программ, графиков учебного процесса;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обучение специалистов МОУО, педагогических и управленческих команд ОО;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организовать своевременное обеспечение образовательных организаций учебно-методическими пособиями и учебниками;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проведение мониторинга готовности ОО к введению обновленных ФГОС.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Информацию по мониторингу готовности необходимо представлять в Министерство образования РТ не позднее 25 марта, 25 июня, 25 сентября, 25 декабря 2022 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9149" y="1530757"/>
            <a:ext cx="9618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за внимание!</a:t>
            </a:r>
          </a:p>
          <a:p>
            <a:pPr algn="ctr">
              <a:buNone/>
            </a:pP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Всем успешной работы!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10081690" y="1484313"/>
            <a:ext cx="1765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414867" y="3073408"/>
            <a:ext cx="74718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162078" y="3213100"/>
            <a:ext cx="9453033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464051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436787" y="313372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2527303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8269819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3" y="354025"/>
            <a:ext cx="728135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1384300" y="300061"/>
            <a:ext cx="9906000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 </a:t>
            </a:r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60846" y="2197102"/>
            <a:ext cx="1680633" cy="469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6570" y="3741743"/>
            <a:ext cx="1642535" cy="6334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8524" y="3744915"/>
            <a:ext cx="1769533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1179" y="3744915"/>
            <a:ext cx="1595967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методическое, 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72840" y="1879611"/>
            <a:ext cx="1682749" cy="817563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951" y="2212984"/>
            <a:ext cx="1384300" cy="450851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0172" y="1897074"/>
            <a:ext cx="1718733" cy="782637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введения 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3971" y="1879603"/>
            <a:ext cx="1689100" cy="8001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9756" y="3741739"/>
            <a:ext cx="1784351" cy="8747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ВсОШ</a:t>
            </a: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570567" y="269400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3556002" y="269400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403851" y="269876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7336367" y="26844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9133419" y="269876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62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09408" y="171772"/>
            <a:ext cx="1007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ПО ВВЕДЕНИЮ ОБНОВЛЕННЫХ 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И ОСНОВНОГО ОБЩЕГО ОБРАЗОВАНИЯ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6566498"/>
              </p:ext>
            </p:extLst>
          </p:nvPr>
        </p:nvGraphicFramePr>
        <p:xfrm>
          <a:off x="2682191" y="1234891"/>
          <a:ext cx="9196543" cy="327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6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5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1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8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05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72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348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182612" y="3856982"/>
            <a:ext cx="1156741" cy="513592"/>
            <a:chOff x="5675396" y="6236814"/>
            <a:chExt cx="984576" cy="2783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93979" y="6388654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75396" y="623681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1766" y="4797898"/>
            <a:ext cx="2924004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2014" y="4797896"/>
            <a:ext cx="2866855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исполнения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776" y="5262476"/>
            <a:ext cx="6200605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616" y="5617545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порядке перехода на обновленные ФГОС</a:t>
            </a:r>
          </a:p>
          <a:p>
            <a:pPr defTabSz="914241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начального общего и основного общего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888" y="6090974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качества условий организации образовательного процесса в соответствие с требованиями обновленных ФГОС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784" y="5274470"/>
            <a:ext cx="2009909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20.03.2022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6147" y="5630675"/>
            <a:ext cx="1503583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4621" y="6132987"/>
            <a:ext cx="1936227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31.08.2022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128560" y="5430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128560" y="5789583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49381" y="6267520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1" r="16492"/>
          <a:stretch/>
        </p:blipFill>
        <p:spPr bwMode="auto">
          <a:xfrm>
            <a:off x="1573" y="0"/>
            <a:ext cx="2207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" y="140230"/>
            <a:ext cx="728135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899" y="1083935"/>
            <a:ext cx="23459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Российской Федерации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февраля 2019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Пр-294,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«а», часть 16</a:t>
            </a:r>
          </a:p>
        </p:txBody>
      </p:sp>
    </p:spTree>
    <p:extLst>
      <p:ext uri="{BB962C8B-B14F-4D97-AF65-F5344CB8AC3E}">
        <p14:creationId xmlns="" xmlns:p14="http://schemas.microsoft.com/office/powerpoint/2010/main" val="51825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 — это фундамент образовательного процесса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Основная задача ФГОС- создание единого образовательного пространства по всей России.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ФГОС начального общего образования  (1-4 классы),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ФГОС основного общего образования (5-9 классы),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ФГОС среднего общего образования (10-11 классы),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ФГОС образования обучающихся с ограниченными возможностями здоровья (ОВЗ).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418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ФГОС.  Три поколения стандартов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2580" y="769620"/>
            <a:ext cx="10347960" cy="5821680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поколение ФГОС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Были приняты в 2004 году и назывались государственными образовательными стандартами. Основной целью Стандарта 2004 года был не личностный, 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предметный результат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ввиду чего Стандарт быстро устарел. Во главу ставился набор информации, обязательной для изучения. Подробно описывалось содержание образование: темы, дидактические единицы. </a:t>
            </a:r>
          </a:p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поколение образовательных стандартов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разрабатывались с 2009 по 2012 год. Акцент в них сделан на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универсальных учебных умений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есть способности самостоятельно добывать информацию с использованием технологий и коммуникации с людьми. Фокус сместили на личность ребёнка. Много внимания уделено проектной и внеурочной деятельности. Предполагается, что обучающиеся по федеральным государственным стандартам второго поколения должны любить Родину, уважать закон, быть толерантными и стремиться к здоровому образу жизни. </a:t>
            </a:r>
          </a:p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 поколение ФГОС 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новые образовательные стандарты третьего поколения будет осуществлён в сентябре 2022 года. Обсуждение новых ФГОС началось весной 2018 и с тех пор прорабатывается их внедрение.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Акцент на конкретизацию требований к обучающимся.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91758"/>
            <a:ext cx="9997440" cy="6550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Цели ФГОС НОО и ООО третьего поколения закрепляют: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6860" y="739140"/>
            <a:ext cx="10219944" cy="5989320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Преемственность образовательных программ </a:t>
            </a:r>
            <a:r>
              <a:rPr lang="ru-RU" dirty="0" smtClean="0">
                <a:solidFill>
                  <a:srgbClr val="1B3281"/>
                </a:solidFill>
              </a:rPr>
              <a:t>разных уровней образования </a:t>
            </a:r>
          </a:p>
          <a:p>
            <a:pPr lvl="0" fontAlgn="base"/>
            <a:r>
              <a:rPr lang="en-US" b="1" dirty="0" err="1" smtClean="0">
                <a:solidFill>
                  <a:srgbClr val="1B3281"/>
                </a:solidFill>
              </a:rPr>
              <a:t>Вариативность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содержания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образовательных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программ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Государственные гарантии </a:t>
            </a:r>
            <a:r>
              <a:rPr lang="ru-RU" dirty="0" smtClean="0">
                <a:solidFill>
                  <a:srgbClr val="1B3281"/>
                </a:solidFill>
              </a:rPr>
              <a:t>получения </a:t>
            </a:r>
            <a:r>
              <a:rPr lang="ru-RU" b="1" dirty="0" smtClean="0">
                <a:solidFill>
                  <a:srgbClr val="1B3281"/>
                </a:solidFill>
              </a:rPr>
              <a:t>доступного качественного образования </a:t>
            </a:r>
            <a:r>
              <a:rPr lang="ru-RU" dirty="0" smtClean="0">
                <a:solidFill>
                  <a:srgbClr val="1B3281"/>
                </a:solidFill>
              </a:rPr>
              <a:t>на основе единства обязательных требований к условиям и результатам</a:t>
            </a: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Формирование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российской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гражданской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идентичности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Сохранение и </a:t>
            </a:r>
            <a:r>
              <a:rPr lang="ru-RU" b="1" dirty="0" smtClean="0">
                <a:solidFill>
                  <a:srgbClr val="1B3281"/>
                </a:solidFill>
              </a:rPr>
              <a:t>развитие культурного разнообразия и языкового наследия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en-US" b="1" dirty="0" err="1" smtClean="0">
                <a:solidFill>
                  <a:srgbClr val="1B3281"/>
                </a:solidFill>
              </a:rPr>
              <a:t>Равные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возможности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получения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образования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Формирование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навыков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здорового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образа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жизни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Освоение </a:t>
            </a:r>
            <a:r>
              <a:rPr lang="ru-RU" dirty="0" smtClean="0">
                <a:solidFill>
                  <a:srgbClr val="1B3281"/>
                </a:solidFill>
              </a:rPr>
              <a:t>всеми обучающимися </a:t>
            </a:r>
            <a:r>
              <a:rPr lang="ru-RU" b="1" dirty="0" smtClean="0">
                <a:solidFill>
                  <a:srgbClr val="1B3281"/>
                </a:solidFill>
              </a:rPr>
              <a:t>базовых навыков, компетенций </a:t>
            </a:r>
            <a:endParaRPr lang="ru-RU" dirty="0" smtClean="0">
              <a:solidFill>
                <a:srgbClr val="1B3281"/>
              </a:solidFill>
            </a:endParaRPr>
          </a:p>
          <a:p>
            <a:r>
              <a:rPr lang="en-US" dirty="0" smtClean="0">
                <a:solidFill>
                  <a:srgbClr val="1B3281"/>
                </a:solidFill>
              </a:rPr>
              <a:t>(</a:t>
            </a:r>
            <a:r>
              <a:rPr lang="en-US" dirty="0" err="1" smtClean="0">
                <a:solidFill>
                  <a:srgbClr val="1B3281"/>
                </a:solidFill>
              </a:rPr>
              <a:t>только</a:t>
            </a:r>
            <a:r>
              <a:rPr lang="en-US" dirty="0" smtClean="0">
                <a:solidFill>
                  <a:srgbClr val="1B3281"/>
                </a:solidFill>
              </a:rPr>
              <a:t> с </a:t>
            </a:r>
            <a:r>
              <a:rPr lang="en-US" dirty="0" err="1" smtClean="0">
                <a:solidFill>
                  <a:srgbClr val="1B3281"/>
                </a:solidFill>
              </a:rPr>
              <a:t>уровня</a:t>
            </a:r>
            <a:r>
              <a:rPr lang="en-US" dirty="0" smtClean="0">
                <a:solidFill>
                  <a:srgbClr val="1B3281"/>
                </a:solidFill>
              </a:rPr>
              <a:t> ООО)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Уважение к личности обучающегося</a:t>
            </a:r>
            <a:r>
              <a:rPr lang="ru-RU" dirty="0" smtClean="0">
                <a:solidFill>
                  <a:srgbClr val="1B3281"/>
                </a:solidFill>
              </a:rPr>
              <a:t>, развитие в детской среде уважения к себе и другим (только с уровня ООО)</a:t>
            </a: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Развитие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государственно-общественного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управления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Формирование </a:t>
            </a:r>
            <a:r>
              <a:rPr lang="ru-RU" b="1" dirty="0" smtClean="0">
                <a:solidFill>
                  <a:srgbClr val="1B3281"/>
                </a:solidFill>
              </a:rPr>
              <a:t>системных знаний о месте РФ в мире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Развитие </a:t>
            </a:r>
            <a:r>
              <a:rPr lang="ru-RU" b="1" dirty="0" smtClean="0">
                <a:solidFill>
                  <a:srgbClr val="1B3281"/>
                </a:solidFill>
              </a:rPr>
              <a:t>представлений о высоком уровне научно-технологического развития страны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Индивидуальное развитие </a:t>
            </a:r>
            <a:r>
              <a:rPr lang="ru-RU" dirty="0" smtClean="0">
                <a:solidFill>
                  <a:srgbClr val="1B3281"/>
                </a:solidFill>
              </a:rPr>
              <a:t>обучающихся с учетом получения </a:t>
            </a:r>
            <a:r>
              <a:rPr lang="ru-RU" dirty="0" err="1" smtClean="0">
                <a:solidFill>
                  <a:srgbClr val="1B3281"/>
                </a:solidFill>
              </a:rPr>
              <a:t>предпрофессиональных</a:t>
            </a:r>
            <a:r>
              <a:rPr lang="ru-RU" dirty="0" smtClean="0">
                <a:solidFill>
                  <a:srgbClr val="1B3281"/>
                </a:solidFill>
              </a:rPr>
              <a:t> знаний</a:t>
            </a: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Направленность на </a:t>
            </a:r>
            <a:r>
              <a:rPr lang="ru-RU" b="1" dirty="0" smtClean="0">
                <a:solidFill>
                  <a:srgbClr val="1B3281"/>
                </a:solidFill>
              </a:rPr>
              <a:t>коллективную работу, личностно значимую деятельность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Специальные условия для обучающихся с ОВЗ </a:t>
            </a:r>
            <a:r>
              <a:rPr lang="ru-RU" dirty="0" smtClean="0">
                <a:solidFill>
                  <a:srgbClr val="1B3281"/>
                </a:solidFill>
              </a:rPr>
              <a:t>(ООО).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НОРМАТИВНАЯ БАЗА ФГОС третьего поколения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2120" y="1203961"/>
            <a:ext cx="10027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Приказ МИНПРОСВЕЩЕНИЯ России №286 от 31 мая 2021 года "Об утверждении федерального государственного образовательного стандарта начального общего образования«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Приказ МИНПРОСВЕЩЕНИЯ России №286 от 31 мая 2021 года "Об утверждении федерального государственного образовательного стандарта основного общего образования»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Письмо Министерства просвещения России от 15.02.2022 № ФЗ-113/03 «О направлении методических рекомендаций»;</a:t>
            </a:r>
          </a:p>
          <a:p>
            <a:pPr algn="just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Приказ Министерства образования Республики Тыва от 04.03.2022 №159-д «О введении обновленных ФГОС НОО и ООО в Республике Тыва»;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Приказ Министерства образования Республики Тыва от _______2022 №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____-д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«О мониторинге готовности к введению обновленных федеральных государственных стандартов начального общего и основного общего образования в Республике Тыва»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мониторинге готовности к введению обновленных федеральных государственных стандартов начального общего и основного общего образования в Республике Тыва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98438"/>
            <a:ext cx="999744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ГЛАВНЫЕ ОТЛИЧИЯ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800100"/>
            <a:ext cx="9997440" cy="56540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Сегодняшние ФГОС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второго поколения) </a:t>
            </a:r>
            <a:r>
              <a:rPr lang="ru-RU" dirty="0" smtClean="0">
                <a:solidFill>
                  <a:srgbClr val="002060"/>
                </a:solidFill>
              </a:rPr>
              <a:t>содержат </a:t>
            </a:r>
            <a:r>
              <a:rPr lang="ru-RU" dirty="0" smtClean="0">
                <a:solidFill>
                  <a:srgbClr val="002060"/>
                </a:solidFill>
              </a:rPr>
              <a:t>общие, размытые формулировки.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Главное отличие обновленных стандартов следующее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весь учебный процесс описан очень подробно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 в документе максимально точно сформулированы требования к предметам всей школьной программы,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	по каждому учебному предмету даны четкие требования к образовательным результатам,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	конкретизировано, какой минимум знаний и умений должен освоить ученик.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 упор сделан на применении знаний на практике.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494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ПОЗИТИВНЫЕ МОМЕНТЫ: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0" y="784860"/>
            <a:ext cx="10492740" cy="540258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повышается прозрачность системы образования;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любой родитель сможет ознакомиться с документом и понимать, чему именно учат в школе их ребенка, а значит, повышается вероятность включения в процесс образования родителей;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качество образования повысится за счет единства содержания;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 достижение личностных результатов , которые также детализированы и конкретизированы в обновленном документе , будет направлено на реализацию программы воспитания;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определена система требований к тому, как должна реализовываться образовательная программа, что позволит создать равные возможности для того, чтобы ребята получили качественное образование.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3519</TotalTime>
  <Words>2009</Words>
  <Application>Microsoft Office PowerPoint</Application>
  <PresentationFormat>Произвольный</PresentationFormat>
  <Paragraphs>543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ФГОС — это фундамент образовательного процесса</vt:lpstr>
      <vt:lpstr>ФГОС.  Три поколения стандартов</vt:lpstr>
      <vt:lpstr>Цели ФГОС НОО и ООО третьего поколения закрепляют:</vt:lpstr>
      <vt:lpstr>НОРМАТИВНАЯ БАЗА ФГОС третьего поколения  </vt:lpstr>
      <vt:lpstr>ГЛАВНЫЕ ОТЛИЧИЯ </vt:lpstr>
      <vt:lpstr>ПОЗИТИВНЫЕ МОМЕНТЫ: </vt:lpstr>
      <vt:lpstr>Слайд 10</vt:lpstr>
      <vt:lpstr>Чтобы внедрить в работу новые ФГОС начального и основного общего образования необходимо:</vt:lpstr>
      <vt:lpstr>Подготовка педагогических работников ОО в внедрению ФГОС НОО и ФГОС ООО в Республике Тыва</vt:lpstr>
      <vt:lpstr>Слайд 13</vt:lpstr>
      <vt:lpstr>Прошли обучение на базе ТИРО и ПК</vt:lpstr>
      <vt:lpstr>Слайд 15</vt:lpstr>
      <vt:lpstr>Подготовка педагогических работников ОО в внедрению ФГОС НОО и ФГОС ООО</vt:lpstr>
      <vt:lpstr>Решение семинара-совещания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Чинчи</cp:lastModifiedBy>
  <cp:revision>222</cp:revision>
  <cp:lastPrinted>2022-01-25T07:13:32Z</cp:lastPrinted>
  <dcterms:created xsi:type="dcterms:W3CDTF">2021-10-20T18:23:36Z</dcterms:created>
  <dcterms:modified xsi:type="dcterms:W3CDTF">2022-03-18T01:48:05Z</dcterms:modified>
</cp:coreProperties>
</file>